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1pPr>
    <a:lvl2pPr marL="0" marR="0" indent="228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2pPr>
    <a:lvl3pPr marL="0" marR="0" indent="457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3pPr>
    <a:lvl4pPr marL="0" marR="0" indent="685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4pPr>
    <a:lvl5pPr marL="0" marR="0" indent="9144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5pPr>
    <a:lvl6pPr marL="0" marR="0" indent="11430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6pPr>
    <a:lvl7pPr marL="0" marR="0" indent="1371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7pPr>
    <a:lvl8pPr marL="0" marR="0" indent="1600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8pPr>
    <a:lvl9pPr marL="0" marR="0" indent="1828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"/>
          <a:ea typeface="Iowan Old Style"/>
          <a:cs typeface="Iowan Old Styl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 b="def" i="def"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"/>
          <p:cNvSpPr/>
          <p:nvPr>
            <p:ph type="body" sz="quarter" idx="13"/>
          </p:nvPr>
        </p:nvSpPr>
        <p:spPr>
          <a:xfrm>
            <a:off x="571500" y="5588000"/>
            <a:ext cx="1187578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" name="Title Text"/>
          <p:cNvSpPr txBox="1"/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half" idx="1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1pPr>
            <a:lvl2pPr marL="0" indent="2286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2pPr>
            <a:lvl3pPr marL="0" indent="4572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3pPr>
            <a:lvl4pPr marL="0" indent="6858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4pPr>
            <a:lvl5pPr marL="0" indent="9144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88552" y="9189156"/>
            <a:ext cx="309365" cy="34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“"/>
          <p:cNvSpPr txBox="1"/>
          <p:nvPr/>
        </p:nvSpPr>
        <p:spPr>
          <a:xfrm>
            <a:off x="508000" y="1771650"/>
            <a:ext cx="1697832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i="0" spc="0" sz="21000">
                <a:solidFill>
                  <a:srgbClr val="E4E4E4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02" name="Type a quote here."/>
          <p:cNvSpPr txBox="1"/>
          <p:nvPr>
            <p:ph type="body" sz="quarter" idx="13"/>
          </p:nvPr>
        </p:nvSpPr>
        <p:spPr>
          <a:xfrm>
            <a:off x="1943100" y="3870536"/>
            <a:ext cx="10490200" cy="939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03" name="-Johnny Appleseed"/>
          <p:cNvSpPr txBox="1"/>
          <p:nvPr>
            <p:ph type="body" sz="quarter" idx="14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i="1" sz="4800">
                <a:solidFill>
                  <a:srgbClr val="6B6D6D"/>
                </a:solidFill>
              </a:defRPr>
            </a:lvl1pPr>
          </a:lstStyle>
          <a:p>
            <a:pPr/>
            <a:r>
              <a:t>-Johnny Appleseed</a:t>
            </a:r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Rectangle"/>
          <p:cNvSpPr/>
          <p:nvPr>
            <p:ph type="body" sz="half" idx="14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3" name="Line"/>
          <p:cNvSpPr/>
          <p:nvPr>
            <p:ph type="body" sz="quarter" idx="15"/>
          </p:nvPr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Title Text"/>
          <p:cNvSpPr txBox="1"/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" name="Body Level One…"/>
          <p:cNvSpPr txBox="1"/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/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xfrm>
            <a:off x="12083465" y="9189156"/>
            <a:ext cx="309365" cy="34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Image"/>
          <p:cNvSpPr/>
          <p:nvPr>
            <p:ph type="pic" idx="13"/>
          </p:nvPr>
        </p:nvSpPr>
        <p:spPr>
          <a:xfrm>
            <a:off x="7531100" y="0"/>
            <a:ext cx="54737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2" name="Line"/>
          <p:cNvSpPr/>
          <p:nvPr>
            <p:ph type="body" sz="quarter" idx="14"/>
          </p:nvPr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Line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ne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Image"/>
          <p:cNvSpPr/>
          <p:nvPr>
            <p:ph type="pic" idx="13"/>
          </p:nvPr>
        </p:nvSpPr>
        <p:spPr>
          <a:xfrm>
            <a:off x="0" y="0"/>
            <a:ext cx="64389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2" name="Line"/>
          <p:cNvSpPr/>
          <p:nvPr>
            <p:ph type="body" sz="quarter" idx="14"/>
          </p:nvPr>
        </p:nvSpPr>
        <p:spPr>
          <a:xfrm>
            <a:off x="7023100" y="1574800"/>
            <a:ext cx="53975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3" name="Title Text"/>
          <p:cNvSpPr txBox="1"/>
          <p:nvPr>
            <p:ph type="title"/>
          </p:nvPr>
        </p:nvSpPr>
        <p:spPr>
          <a:xfrm>
            <a:off x="7023100" y="723900"/>
            <a:ext cx="5397500" cy="723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4" name="Body Level One…"/>
          <p:cNvSpPr txBox="1"/>
          <p:nvPr>
            <p:ph type="body" sz="half" idx="1"/>
          </p:nvPr>
        </p:nvSpPr>
        <p:spPr>
          <a:xfrm>
            <a:off x="7023100" y="1803400"/>
            <a:ext cx="5397500" cy="7226300"/>
          </a:xfrm>
          <a:prstGeom prst="rect">
            <a:avLst/>
          </a:prstGeom>
        </p:spPr>
        <p:txBody>
          <a:bodyPr/>
          <a:lstStyle>
            <a:lvl1pPr marL="406400" indent="-406400">
              <a:defRPr sz="2800"/>
            </a:lvl1pPr>
            <a:lvl2pPr marL="812800" indent="-406400">
              <a:defRPr sz="2800"/>
            </a:lvl2pPr>
            <a:lvl3pPr marL="1219200" indent="-406400">
              <a:defRPr sz="2800"/>
            </a:lvl3pPr>
            <a:lvl4pPr marL="1625600" indent="-406400">
              <a:defRPr sz="2800"/>
            </a:lvl4pPr>
            <a:lvl5pPr marL="2032000" indent="-406400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Image"/>
          <p:cNvSpPr/>
          <p:nvPr>
            <p:ph type="pic" idx="13"/>
          </p:nvPr>
        </p:nvSpPr>
        <p:spPr>
          <a:xfrm>
            <a:off x="571500" y="571500"/>
            <a:ext cx="7429500" cy="731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1" name="Image"/>
          <p:cNvSpPr/>
          <p:nvPr>
            <p:ph type="pic" sz="quarter" idx="14"/>
          </p:nvPr>
        </p:nvSpPr>
        <p:spPr>
          <a:xfrm>
            <a:off x="8128000" y="5715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2" name="Image"/>
          <p:cNvSpPr/>
          <p:nvPr>
            <p:ph type="pic" sz="quarter" idx="15"/>
          </p:nvPr>
        </p:nvSpPr>
        <p:spPr>
          <a:xfrm>
            <a:off x="8128000" y="42926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i="1" spc="28" sz="2800"/>
            </a:lvl1pPr>
            <a:lvl2pPr marL="0" indent="228600">
              <a:spcBef>
                <a:spcPts val="1400"/>
              </a:spcBef>
              <a:buSzTx/>
              <a:buFontTx/>
              <a:buNone/>
              <a:defRPr i="1" spc="28" sz="2800"/>
            </a:lvl2pPr>
            <a:lvl3pPr marL="0" indent="457200">
              <a:spcBef>
                <a:spcPts val="1400"/>
              </a:spcBef>
              <a:buSzTx/>
              <a:buFontTx/>
              <a:buNone/>
              <a:defRPr i="1" spc="28" sz="2800"/>
            </a:lvl3pPr>
            <a:lvl4pPr marL="0" indent="685800">
              <a:spcBef>
                <a:spcPts val="1400"/>
              </a:spcBef>
              <a:buSzTx/>
              <a:buFontTx/>
              <a:buNone/>
              <a:defRPr i="1" spc="28" sz="2800"/>
            </a:lvl4pPr>
            <a:lvl5pPr marL="0" indent="914400">
              <a:spcBef>
                <a:spcPts val="1400"/>
              </a:spcBef>
              <a:buSzTx/>
              <a:buFontTx/>
              <a:buNone/>
              <a:defRPr i="1" spc="28"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i="0" spc="0" sz="160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1pPr>
      <a:lvl2pPr marL="9398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2pPr>
      <a:lvl3pPr marL="14097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3pPr>
      <a:lvl4pPr marL="18796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4pPr>
      <a:lvl5pPr marL="23495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5pPr>
      <a:lvl6pPr marL="28194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6pPr>
      <a:lvl7pPr marL="32893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7pPr>
      <a:lvl8pPr marL="37592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8pPr>
      <a:lvl9pPr marL="42291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e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Relationship Id="rId3" Type="http://schemas.openxmlformats.org/officeDocument/2006/relationships/image" Target="../media/image4.jpeg"/><Relationship Id="rId4" Type="http://schemas.openxmlformats.org/officeDocument/2006/relationships/image" Target="../media/image1.jpeg"/><Relationship Id="rId5" Type="http://schemas.openxmlformats.org/officeDocument/2006/relationships/image" Target="../media/image20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eg"/><Relationship Id="rId3" Type="http://schemas.openxmlformats.org/officeDocument/2006/relationships/image" Target="../media/image21.png"/><Relationship Id="rId4" Type="http://schemas.openxmlformats.org/officeDocument/2006/relationships/image" Target="../media/image1.tif"/><Relationship Id="rId5" Type="http://schemas.openxmlformats.org/officeDocument/2006/relationships/image" Target="../media/image2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eg"/><Relationship Id="rId3" Type="http://schemas.openxmlformats.org/officeDocument/2006/relationships/image" Target="../media/image21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e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eg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9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e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eg"/><Relationship Id="rId3" Type="http://schemas.openxmlformats.org/officeDocument/2006/relationships/image" Target="../media/image10.png"/><Relationship Id="rId4" Type="http://schemas.openxmlformats.org/officeDocument/2006/relationships/image" Target="../media/image3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e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e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34155" t="129" r="9870" b="1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9" name="Line"/>
          <p:cNvSpPr/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0" name="Geomet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24BD9A"/>
                </a:solidFill>
              </a:defRPr>
            </a:pPr>
            <a:r>
              <a:t>Geometry</a:t>
            </a:r>
          </a:p>
        </p:txBody>
      </p:sp>
      <p:sp>
        <p:nvSpPr>
          <p:cNvPr id="131" name="Angle of Elevation &amp; Depression and the Inverse of Sine, Cosine and Tangent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350520">
              <a:spcBef>
                <a:spcPts val="300"/>
              </a:spcBef>
              <a:defRPr sz="2880">
                <a:solidFill>
                  <a:srgbClr val="196978"/>
                </a:solidFill>
              </a:defRPr>
            </a:pPr>
            <a:r>
              <a:t>Angle of Elevation &amp; Depression and the Inverse of Sine, Cosine and Tangent</a:t>
            </a:r>
          </a:p>
          <a:p>
            <a:pPr defTabSz="350520">
              <a:spcBef>
                <a:spcPts val="300"/>
              </a:spcBef>
              <a:defRPr sz="2880">
                <a:solidFill>
                  <a:srgbClr val="196978"/>
                </a:solidFill>
              </a:defRPr>
            </a:pPr>
            <a:r>
              <a:t>FA: BB- Ms. Johnson 2017/2018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483" t="978" r="579" b="30723"/>
          <a:stretch>
            <a:fillRect/>
          </a:stretch>
        </p:blipFill>
        <p:spPr>
          <a:prstGeom prst="rect">
            <a:avLst/>
          </a:prstGeom>
        </p:spPr>
      </p:pic>
      <p:grpSp>
        <p:nvGrpSpPr>
          <p:cNvPr id="198" name="Solve a Right Triangle"/>
          <p:cNvGrpSpPr/>
          <p:nvPr/>
        </p:nvGrpSpPr>
        <p:grpSpPr>
          <a:xfrm>
            <a:off x="3565187" y="399731"/>
            <a:ext cx="5874426" cy="1034864"/>
            <a:chOff x="0" y="0"/>
            <a:chExt cx="5874425" cy="1034863"/>
          </a:xfrm>
        </p:grpSpPr>
        <p:sp>
          <p:nvSpPr>
            <p:cNvPr id="197" name="Solve a Right Triangle"/>
            <p:cNvSpPr txBox="1"/>
            <p:nvPr/>
          </p:nvSpPr>
          <p:spPr>
            <a:xfrm>
              <a:off x="53881" y="53881"/>
              <a:ext cx="5766663" cy="927101"/>
            </a:xfrm>
            <a:prstGeom prst="rect">
              <a:avLst/>
            </a:prstGeom>
            <a:solidFill>
              <a:srgbClr val="CE897D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spcBef>
                  <a:spcPts val="0"/>
                </a:spcBef>
                <a:defRPr i="0" spc="0" sz="4300">
                  <a:solidFill>
                    <a:srgbClr val="FFFFFF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pPr/>
              <a:r>
                <a:t>Solve a Right Triangle</a:t>
              </a:r>
            </a:p>
          </p:txBody>
        </p:sp>
        <p:pic>
          <p:nvPicPr>
            <p:cNvPr id="196" name="Solve a Right Triangle" descr="Solve a Right Triangl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5874427" cy="1034864"/>
            </a:xfrm>
            <a:prstGeom prst="rect">
              <a:avLst/>
            </a:prstGeom>
            <a:effectLst/>
          </p:spPr>
        </p:pic>
      </p:grpSp>
      <p:pic>
        <p:nvPicPr>
          <p:cNvPr id="199" name="Screen Shot 2017-12-04 at 8.24.27 PM.png" descr="Screen Shot 2017-12-04 at 8.24.27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78684" y="2163439"/>
            <a:ext cx="8047432" cy="54267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784" r="340" b="8898"/>
          <a:stretch>
            <a:fillRect/>
          </a:stretch>
        </p:blipFill>
        <p:spPr>
          <a:xfrm>
            <a:off x="-735872" y="-151107"/>
            <a:ext cx="10057018" cy="9902294"/>
          </a:xfrm>
          <a:prstGeom prst="rect">
            <a:avLst/>
          </a:prstGeom>
        </p:spPr>
      </p:pic>
      <p:pic>
        <p:nvPicPr>
          <p:cNvPr id="202" name="Image" descr="Image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rcRect l="3486" t="3225" r="14898" b="17944"/>
          <a:stretch>
            <a:fillRect/>
          </a:stretch>
        </p:blipFill>
        <p:spPr>
          <a:xfrm>
            <a:off x="7347697" y="-100334"/>
            <a:ext cx="6132280" cy="5119279"/>
          </a:xfrm>
          <a:prstGeom prst="rect">
            <a:avLst/>
          </a:prstGeom>
        </p:spPr>
      </p:pic>
      <p:pic>
        <p:nvPicPr>
          <p:cNvPr id="203" name="Image" descr="Image"/>
          <p:cNvPicPr>
            <a:picLocks noChangeAspect="1"/>
          </p:cNvPicPr>
          <p:nvPr>
            <p:ph type="pic" idx="15"/>
          </p:nvPr>
        </p:nvPicPr>
        <p:blipFill>
          <a:blip r:embed="rId4">
            <a:extLst/>
          </a:blip>
          <a:srcRect l="568" t="568" r="3124" b="19034"/>
          <a:stretch>
            <a:fillRect/>
          </a:stretch>
        </p:blipFill>
        <p:spPr>
          <a:xfrm>
            <a:off x="7338416" y="4967144"/>
            <a:ext cx="5897132" cy="4922974"/>
          </a:xfrm>
          <a:prstGeom prst="rect">
            <a:avLst/>
          </a:prstGeom>
        </p:spPr>
      </p:pic>
      <p:sp>
        <p:nvSpPr>
          <p:cNvPr id="204" name="Median of a Triangle"/>
          <p:cNvSpPr txBox="1"/>
          <p:nvPr/>
        </p:nvSpPr>
        <p:spPr>
          <a:xfrm>
            <a:off x="420707" y="672715"/>
            <a:ext cx="6702883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0" spc="61" sz="61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Median of a Triangle</a:t>
            </a:r>
          </a:p>
        </p:txBody>
      </p:sp>
      <p:sp>
        <p:nvSpPr>
          <p:cNvPr id="205" name="A median of a triangle is a segment from a vertex to the midpoint of the opposite side.…"/>
          <p:cNvSpPr txBox="1"/>
          <p:nvPr/>
        </p:nvSpPr>
        <p:spPr>
          <a:xfrm>
            <a:off x="350983" y="2020042"/>
            <a:ext cx="6624981" cy="678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96478" indent="-396478">
              <a:buSzPct val="75000"/>
              <a:buFont typeface="Zapf Dingbats"/>
              <a:buChar char="➤"/>
              <a:defRPr i="0" spc="26" sz="2700">
                <a:solidFill>
                  <a:srgbClr val="FEFD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A median of a triangle is a segment from a vertex to the midpoint of the opposite side.</a:t>
            </a:r>
          </a:p>
          <a:p>
            <a:pPr lvl="2" marL="1336278" indent="-396478" defTabSz="457200">
              <a:spcBef>
                <a:spcPts val="0"/>
              </a:spcBef>
              <a:buSzPct val="75000"/>
              <a:buFont typeface="Zapf Dingbats"/>
              <a:buChar char="➤"/>
              <a:defRPr i="0" spc="0" sz="2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Each median divides the triangle into two triangles of equal area.</a:t>
            </a:r>
          </a:p>
          <a:p>
            <a:pPr defTabSz="457200">
              <a:spcBef>
                <a:spcPts val="0"/>
              </a:spcBef>
              <a:defRPr i="0" spc="0" sz="2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algn="ctr">
              <a:defRPr i="0" spc="24" sz="24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Theorem 5.8 </a:t>
            </a:r>
          </a:p>
          <a:p>
            <a:pPr algn="ctr">
              <a:defRPr i="0" spc="24" sz="24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Concurrency of Medians of a Triangle</a:t>
            </a:r>
          </a:p>
          <a:p>
            <a:pPr>
              <a:defRPr i="0" spc="26" sz="27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The medians of a triangle intersect at a point that is 2/3 of the distance from each vertex to the midpoint of the opposite side.</a:t>
            </a:r>
          </a:p>
        </p:txBody>
      </p:sp>
      <p:pic>
        <p:nvPicPr>
          <p:cNvPr id="206" name="Screen Shot 2017-12-05 at 7.48.30 AM.png" descr="Screen Shot 2017-12-05 at 7.48.30 A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73602" y="1238741"/>
            <a:ext cx="5601367" cy="72761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483" t="978" r="579" b="30723"/>
          <a:stretch>
            <a:fillRect/>
          </a:stretch>
        </p:blipFill>
        <p:spPr>
          <a:prstGeom prst="rect">
            <a:avLst/>
          </a:prstGeom>
        </p:spPr>
      </p:pic>
      <p:grpSp>
        <p:nvGrpSpPr>
          <p:cNvPr id="211" name="Incenter"/>
          <p:cNvGrpSpPr/>
          <p:nvPr/>
        </p:nvGrpSpPr>
        <p:grpSpPr>
          <a:xfrm>
            <a:off x="4565875" y="191450"/>
            <a:ext cx="3873050" cy="1149164"/>
            <a:chOff x="0" y="0"/>
            <a:chExt cx="3873048" cy="1149163"/>
          </a:xfrm>
        </p:grpSpPr>
        <p:sp>
          <p:nvSpPr>
            <p:cNvPr id="210" name="Incenter"/>
            <p:cNvSpPr txBox="1"/>
            <p:nvPr/>
          </p:nvSpPr>
          <p:spPr>
            <a:xfrm>
              <a:off x="53881" y="53881"/>
              <a:ext cx="3765286" cy="1041401"/>
            </a:xfrm>
            <a:prstGeom prst="rect">
              <a:avLst/>
            </a:prstGeom>
            <a:solidFill>
              <a:srgbClr val="CE897D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spcBef>
                  <a:spcPts val="0"/>
                </a:spcBef>
                <a:defRPr i="0" spc="0" sz="5000">
                  <a:solidFill>
                    <a:srgbClr val="FFFFFF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pPr/>
              <a:r>
                <a:t>Incenter</a:t>
              </a:r>
            </a:p>
          </p:txBody>
        </p:sp>
        <p:pic>
          <p:nvPicPr>
            <p:cNvPr id="209" name="Incenter" descr="Incenter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873050" cy="1149165"/>
            </a:xfrm>
            <a:prstGeom prst="rect">
              <a:avLst/>
            </a:prstGeom>
            <a:effectLst/>
          </p:spPr>
        </p:pic>
      </p:grpSp>
      <p:pic>
        <p:nvPicPr>
          <p:cNvPr id="21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77718" y="4948475"/>
            <a:ext cx="4449364" cy="444936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5" name="The center of a triangle's &quot;incircle&quot; ... it is where the &quot;angle bisectors&quot; (lines that split each corner's angle in half) meet."/>
          <p:cNvGrpSpPr/>
          <p:nvPr/>
        </p:nvGrpSpPr>
        <p:grpSpPr>
          <a:xfrm>
            <a:off x="53653" y="1706362"/>
            <a:ext cx="12897494" cy="2876365"/>
            <a:chOff x="0" y="0"/>
            <a:chExt cx="12897493" cy="2876363"/>
          </a:xfrm>
        </p:grpSpPr>
        <p:sp>
          <p:nvSpPr>
            <p:cNvPr id="214" name="The center of a triangle's &quot;incircle&quot; ... it is where the &quot;angle bisectors&quot; (lines that split each corner's angle in half) meet."/>
            <p:cNvSpPr txBox="1"/>
            <p:nvPr/>
          </p:nvSpPr>
          <p:spPr>
            <a:xfrm>
              <a:off x="53881" y="53881"/>
              <a:ext cx="12789732" cy="2768601"/>
            </a:xfrm>
            <a:prstGeom prst="rect">
              <a:avLst/>
            </a:prstGeom>
            <a:solidFill>
              <a:srgbClr val="CE897D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spcBef>
                  <a:spcPts val="0"/>
                </a:spcBef>
                <a:defRPr i="0" spc="0" sz="5000">
                  <a:solidFill>
                    <a:srgbClr val="FFFFFF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pPr/>
              <a:r>
                <a:t>The center of a triangle's "incircle" ... it is where the "angle bisectors" (lines that split each corner's angle in half) meet.</a:t>
              </a:r>
            </a:p>
          </p:txBody>
        </p:sp>
        <p:pic>
          <p:nvPicPr>
            <p:cNvPr id="213" name="The center of a triangle's &quot;incircle&quot; ... it is where the &quot;angle bisectors&quot; (lines that split each corner's angle in half) meet." descr="The center of a triangle's &quot;incircle&quot; ... it is where the &quot;angle bisectors&quot; (lines that split each corner's angle in half) meet.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12897494" cy="287636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483" t="978" r="579" b="30723"/>
          <a:stretch>
            <a:fillRect/>
          </a:stretch>
        </p:blipFill>
        <p:spPr>
          <a:prstGeom prst="rect">
            <a:avLst/>
          </a:prstGeom>
        </p:spPr>
      </p:pic>
      <p:grpSp>
        <p:nvGrpSpPr>
          <p:cNvPr id="220" name="Incenter"/>
          <p:cNvGrpSpPr/>
          <p:nvPr/>
        </p:nvGrpSpPr>
        <p:grpSpPr>
          <a:xfrm>
            <a:off x="4565875" y="191450"/>
            <a:ext cx="3873050" cy="1149164"/>
            <a:chOff x="0" y="0"/>
            <a:chExt cx="3873048" cy="1149163"/>
          </a:xfrm>
        </p:grpSpPr>
        <p:sp>
          <p:nvSpPr>
            <p:cNvPr id="219" name="Incenter"/>
            <p:cNvSpPr txBox="1"/>
            <p:nvPr/>
          </p:nvSpPr>
          <p:spPr>
            <a:xfrm>
              <a:off x="53881" y="53881"/>
              <a:ext cx="3765286" cy="1041401"/>
            </a:xfrm>
            <a:prstGeom prst="rect">
              <a:avLst/>
            </a:prstGeom>
            <a:solidFill>
              <a:srgbClr val="CE897D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spcBef>
                  <a:spcPts val="0"/>
                </a:spcBef>
                <a:defRPr i="0" spc="0" sz="5000">
                  <a:solidFill>
                    <a:srgbClr val="FFFFFF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pPr/>
              <a:r>
                <a:t>Incenter</a:t>
              </a:r>
            </a:p>
          </p:txBody>
        </p:sp>
        <p:pic>
          <p:nvPicPr>
            <p:cNvPr id="218" name="Incenter" descr="Incenter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873050" cy="1149165"/>
            </a:xfrm>
            <a:prstGeom prst="rect">
              <a:avLst/>
            </a:prstGeom>
            <a:effectLst/>
          </p:spPr>
        </p:pic>
      </p:grpSp>
      <p:grpSp>
        <p:nvGrpSpPr>
          <p:cNvPr id="223" name="What is ST?…"/>
          <p:cNvGrpSpPr/>
          <p:nvPr/>
        </p:nvGrpSpPr>
        <p:grpSpPr>
          <a:xfrm>
            <a:off x="2534842" y="1962552"/>
            <a:ext cx="7935116" cy="2012764"/>
            <a:chOff x="0" y="0"/>
            <a:chExt cx="7935114" cy="2012762"/>
          </a:xfrm>
        </p:grpSpPr>
        <p:sp>
          <p:nvSpPr>
            <p:cNvPr id="222" name="What is ST?…"/>
            <p:cNvSpPr txBox="1"/>
            <p:nvPr/>
          </p:nvSpPr>
          <p:spPr>
            <a:xfrm>
              <a:off x="53881" y="53881"/>
              <a:ext cx="7827353" cy="1905001"/>
            </a:xfrm>
            <a:prstGeom prst="rect">
              <a:avLst/>
            </a:prstGeom>
            <a:solidFill>
              <a:srgbClr val="CE897D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ctr">
                <a:spcBef>
                  <a:spcPts val="0"/>
                </a:spcBef>
                <a:defRPr i="0" spc="0" sz="5000">
                  <a:solidFill>
                    <a:srgbClr val="FFFFFF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pPr>
              <a:r>
                <a:t>What is ST?</a:t>
              </a:r>
            </a:p>
            <a:p>
              <a:pPr algn="ctr">
                <a:spcBef>
                  <a:spcPts val="0"/>
                </a:spcBef>
                <a:defRPr i="0" spc="0" sz="5000">
                  <a:solidFill>
                    <a:srgbClr val="FFFFFF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pPr>
              <a:r>
                <a:t>If TU = (2x-1) find x</a:t>
              </a:r>
            </a:p>
          </p:txBody>
        </p:sp>
        <p:pic>
          <p:nvPicPr>
            <p:cNvPr id="221" name="What is ST?…" descr="What is ST?…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7935116" cy="2012764"/>
            </a:xfrm>
            <a:prstGeom prst="rect">
              <a:avLst/>
            </a:prstGeom>
            <a:effectLst/>
          </p:spPr>
        </p:pic>
      </p:grpSp>
      <p:pic>
        <p:nvPicPr>
          <p:cNvPr id="224" name="Screen Shot 2017-12-05 at 8.45.51 AM.png" descr="Screen Shot 2017-12-05 at 8.45.51 A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31187" y="4948475"/>
            <a:ext cx="5588001" cy="4699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483" t="978" r="579" b="30723"/>
          <a:stretch>
            <a:fillRect/>
          </a:stretch>
        </p:blipFill>
        <p:spPr>
          <a:prstGeom prst="rect">
            <a:avLst/>
          </a:prstGeom>
        </p:spPr>
      </p:pic>
      <p:grpSp>
        <p:nvGrpSpPr>
          <p:cNvPr id="136" name="Angles of Depression and Elevation"/>
          <p:cNvGrpSpPr/>
          <p:nvPr/>
        </p:nvGrpSpPr>
        <p:grpSpPr>
          <a:xfrm>
            <a:off x="1842847" y="276655"/>
            <a:ext cx="9319106" cy="1034865"/>
            <a:chOff x="0" y="0"/>
            <a:chExt cx="9319105" cy="1034863"/>
          </a:xfrm>
        </p:grpSpPr>
        <p:sp>
          <p:nvSpPr>
            <p:cNvPr id="135" name="Angles of Depression and Elevation"/>
            <p:cNvSpPr txBox="1"/>
            <p:nvPr/>
          </p:nvSpPr>
          <p:spPr>
            <a:xfrm>
              <a:off x="53881" y="53881"/>
              <a:ext cx="9211343" cy="927101"/>
            </a:xfrm>
            <a:prstGeom prst="rect">
              <a:avLst/>
            </a:prstGeom>
            <a:solidFill>
              <a:srgbClr val="CE897D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spcBef>
                  <a:spcPts val="0"/>
                </a:spcBef>
                <a:defRPr i="0" spc="0" sz="4300">
                  <a:solidFill>
                    <a:srgbClr val="FFFFFF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pPr/>
              <a:r>
                <a:t>Angles of Depression and Elevation</a:t>
              </a:r>
            </a:p>
          </p:txBody>
        </p:sp>
        <p:pic>
          <p:nvPicPr>
            <p:cNvPr id="134" name="Angles of Depression and Elevation" descr="Angles of Depression and Elevation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9319107" cy="1034864"/>
            </a:xfrm>
            <a:prstGeom prst="rect">
              <a:avLst/>
            </a:prstGeom>
            <a:effectLst/>
          </p:spPr>
        </p:pic>
      </p:grpSp>
      <p:grpSp>
        <p:nvGrpSpPr>
          <p:cNvPr id="139" name="If you look up at an object, the angle your line of sight makes with a horizontal line is called the angle of elevation.…"/>
          <p:cNvGrpSpPr/>
          <p:nvPr/>
        </p:nvGrpSpPr>
        <p:grpSpPr>
          <a:xfrm>
            <a:off x="339990" y="1573641"/>
            <a:ext cx="12578820" cy="2469964"/>
            <a:chOff x="0" y="0"/>
            <a:chExt cx="12578819" cy="2469962"/>
          </a:xfrm>
        </p:grpSpPr>
        <p:sp>
          <p:nvSpPr>
            <p:cNvPr id="138" name="If you look up at an object, the angle your line of sight makes with a horizontal line is called the angle of elevation.…"/>
            <p:cNvSpPr txBox="1"/>
            <p:nvPr/>
          </p:nvSpPr>
          <p:spPr>
            <a:xfrm>
              <a:off x="53881" y="53881"/>
              <a:ext cx="12471058" cy="2362201"/>
            </a:xfrm>
            <a:prstGeom prst="rect">
              <a:avLst/>
            </a:prstGeom>
            <a:solidFill>
              <a:srgbClr val="CE897D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411162" indent="-411162" defTabSz="457200">
                <a:lnSpc>
                  <a:spcPts val="5300"/>
                </a:lnSpc>
                <a:spcBef>
                  <a:spcPts val="1200"/>
                </a:spcBef>
                <a:buSzPct val="75000"/>
                <a:buFont typeface="Zapf Dingbats"/>
                <a:buChar char="➤"/>
                <a:defRPr i="0" spc="0" sz="3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If you look up at an object, the angle your line of sight makes with a horizontal line is called the </a:t>
              </a:r>
              <a:r>
                <a:rPr b="1"/>
                <a:t>angle of elevation</a:t>
              </a:r>
              <a:r>
                <a:t>. </a:t>
              </a:r>
            </a:p>
            <a:p>
              <a:pPr marL="411162" indent="-411162" defTabSz="457200">
                <a:lnSpc>
                  <a:spcPts val="5300"/>
                </a:lnSpc>
                <a:spcBef>
                  <a:spcPts val="1200"/>
                </a:spcBef>
                <a:buSzPct val="75000"/>
                <a:buFont typeface="Zapf Dingbats"/>
                <a:buChar char="➤"/>
                <a:defRPr i="0" spc="0" sz="3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If you look down at an object, the angle your line of sight makes with a horizontal line is called the </a:t>
              </a:r>
              <a:r>
                <a:rPr b="1"/>
                <a:t>angle of depression</a:t>
              </a:r>
              <a:r>
                <a:t>. </a:t>
              </a:r>
            </a:p>
          </p:txBody>
        </p:sp>
        <p:pic>
          <p:nvPicPr>
            <p:cNvPr id="137" name="If you look up at an object, the angle your line of sight makes with a horizontal line is called the angle of elevation.…" descr="If you look up at an object, the angle your line of sight makes with a horizontal line is called the angle of elevation.…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2578820" cy="2469964"/>
            </a:xfrm>
            <a:prstGeom prst="rect">
              <a:avLst/>
            </a:prstGeom>
            <a:effectLst/>
          </p:spPr>
        </p:pic>
      </p:grpSp>
      <p:pic>
        <p:nvPicPr>
          <p:cNvPr id="140" name="Screen Shot 2017-12-04 at 5.21.28 PM.png" descr="Screen Shot 2017-12-04 at 5.21.28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9210" y="4655808"/>
            <a:ext cx="12380380" cy="35712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483" t="978" r="579" b="30723"/>
          <a:stretch>
            <a:fillRect/>
          </a:stretch>
        </p:blipFill>
        <p:spPr>
          <a:prstGeom prst="rect">
            <a:avLst/>
          </a:prstGeom>
        </p:spPr>
      </p:pic>
      <p:grpSp>
        <p:nvGrpSpPr>
          <p:cNvPr id="145" name="You are skiing on a mountain with an altitude of 1200 meters. The angle of depression is 21 degrees.…"/>
          <p:cNvGrpSpPr/>
          <p:nvPr/>
        </p:nvGrpSpPr>
        <p:grpSpPr>
          <a:xfrm>
            <a:off x="212990" y="1208739"/>
            <a:ext cx="12578820" cy="4603564"/>
            <a:chOff x="0" y="0"/>
            <a:chExt cx="12578819" cy="4603563"/>
          </a:xfrm>
        </p:grpSpPr>
        <p:sp>
          <p:nvSpPr>
            <p:cNvPr id="144" name="You are skiing on a mountain with an altitude of 1200 meters. The angle of depression is 21 degrees.…"/>
            <p:cNvSpPr txBox="1"/>
            <p:nvPr/>
          </p:nvSpPr>
          <p:spPr>
            <a:xfrm>
              <a:off x="53881" y="53881"/>
              <a:ext cx="12471058" cy="4495801"/>
            </a:xfrm>
            <a:prstGeom prst="rect">
              <a:avLst/>
            </a:prstGeom>
            <a:solidFill>
              <a:srgbClr val="CE897D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572690" indent="-572690" defTabSz="457200">
                <a:lnSpc>
                  <a:spcPts val="5300"/>
                </a:lnSpc>
                <a:spcBef>
                  <a:spcPts val="1200"/>
                </a:spcBef>
                <a:buSzPct val="75000"/>
                <a:buFont typeface="Zapf Dingbats"/>
                <a:buChar char="➤"/>
                <a:defRPr i="0" spc="0" sz="33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t>You are skiing on a mountain with an altitude of 1200 meters. The angle of depression is 21 degrees. </a:t>
              </a:r>
            </a:p>
            <a:p>
              <a:pPr lvl="4" marL="2452290" indent="-572690" defTabSz="457200">
                <a:lnSpc>
                  <a:spcPts val="5300"/>
                </a:lnSpc>
                <a:spcBef>
                  <a:spcPts val="1200"/>
                </a:spcBef>
                <a:buSzPct val="75000"/>
                <a:buFont typeface="Zapf Dingbats"/>
                <a:buChar char="➤"/>
                <a:defRPr i="0" spc="0" sz="33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t>About how far do you ski down the mountain?</a:t>
              </a:r>
            </a:p>
            <a:p>
              <a:pPr lvl="5" marL="2922190" indent="-572690" defTabSz="457200">
                <a:lnSpc>
                  <a:spcPts val="5300"/>
                </a:lnSpc>
                <a:spcBef>
                  <a:spcPts val="1200"/>
                </a:spcBef>
                <a:buSzPct val="75000"/>
                <a:buFont typeface="Zapf Dingbats"/>
                <a:buChar char="➤"/>
                <a:defRPr i="0" spc="0" sz="33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t>sin(21) = 1200/x </a:t>
              </a:r>
            </a:p>
            <a:p>
              <a:pPr lvl="5" marL="2922190" indent="-572690" defTabSz="457200">
                <a:lnSpc>
                  <a:spcPts val="5300"/>
                </a:lnSpc>
                <a:spcBef>
                  <a:spcPts val="1200"/>
                </a:spcBef>
                <a:buSzPct val="75000"/>
                <a:buFont typeface="Zapf Dingbats"/>
                <a:buChar char="➤"/>
                <a:defRPr i="0" spc="0" sz="33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t>sin(21)(x) = 1200</a:t>
              </a:r>
            </a:p>
            <a:p>
              <a:pPr lvl="5" marL="2922190" indent="-572690" defTabSz="457200">
                <a:lnSpc>
                  <a:spcPts val="5300"/>
                </a:lnSpc>
                <a:spcBef>
                  <a:spcPts val="1200"/>
                </a:spcBef>
                <a:buSzPct val="75000"/>
                <a:buFont typeface="Zapf Dingbats"/>
                <a:buChar char="➤"/>
                <a:defRPr i="0" spc="0" sz="33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t>x = 1200/sin(21)</a:t>
              </a:r>
            </a:p>
            <a:p>
              <a:pPr lvl="5" marL="2922190" indent="-572690" defTabSz="457200">
                <a:lnSpc>
                  <a:spcPts val="5300"/>
                </a:lnSpc>
                <a:spcBef>
                  <a:spcPts val="1200"/>
                </a:spcBef>
                <a:buSzPct val="75000"/>
                <a:buFont typeface="Zapf Dingbats"/>
                <a:buChar char="➤"/>
                <a:defRPr i="0" spc="0" sz="33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t>x= (approx.) 3345.5 </a:t>
              </a:r>
            </a:p>
          </p:txBody>
        </p:sp>
        <p:pic>
          <p:nvPicPr>
            <p:cNvPr id="143" name="You are skiing on a mountain with an altitude of 1200 meters. The angle of depression is 21 degrees.…" descr="You are skiing on a mountain with an altitude of 1200 meters. The angle of depression is 21 degrees.…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12578820" cy="4603565"/>
            </a:xfrm>
            <a:prstGeom prst="rect">
              <a:avLst/>
            </a:prstGeom>
            <a:effectLst/>
          </p:spPr>
        </p:pic>
      </p:grpSp>
      <p:grpSp>
        <p:nvGrpSpPr>
          <p:cNvPr id="148" name="Angles of Depression and Elevation"/>
          <p:cNvGrpSpPr/>
          <p:nvPr/>
        </p:nvGrpSpPr>
        <p:grpSpPr>
          <a:xfrm>
            <a:off x="1842847" y="101045"/>
            <a:ext cx="9319106" cy="1034864"/>
            <a:chOff x="0" y="0"/>
            <a:chExt cx="9319105" cy="1034863"/>
          </a:xfrm>
        </p:grpSpPr>
        <p:sp>
          <p:nvSpPr>
            <p:cNvPr id="147" name="Angles of Depression and Elevation"/>
            <p:cNvSpPr txBox="1"/>
            <p:nvPr/>
          </p:nvSpPr>
          <p:spPr>
            <a:xfrm>
              <a:off x="53881" y="53881"/>
              <a:ext cx="9211343" cy="927101"/>
            </a:xfrm>
            <a:prstGeom prst="rect">
              <a:avLst/>
            </a:prstGeom>
            <a:solidFill>
              <a:srgbClr val="CE897D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spcBef>
                  <a:spcPts val="0"/>
                </a:spcBef>
                <a:defRPr i="0" spc="0" sz="4300">
                  <a:solidFill>
                    <a:srgbClr val="FFFFFF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pPr/>
              <a:r>
                <a:t>Angles of Depression and Elevation</a:t>
              </a:r>
            </a:p>
          </p:txBody>
        </p:sp>
        <p:pic>
          <p:nvPicPr>
            <p:cNvPr id="146" name="Angles of Depression and Elevation" descr="Angles of Depression and Elevation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9319107" cy="1034864"/>
            </a:xfrm>
            <a:prstGeom prst="rect">
              <a:avLst/>
            </a:prstGeom>
            <a:effectLst/>
          </p:spPr>
        </p:pic>
      </p:grpSp>
      <p:pic>
        <p:nvPicPr>
          <p:cNvPr id="149" name="Screen Shot 2017-12-04 at 5.24.07 PM.png" descr="Screen Shot 2017-12-04 at 5.24.07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2192" y="5885134"/>
            <a:ext cx="12320416" cy="35601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483" t="978" r="579" b="30723"/>
          <a:stretch>
            <a:fillRect/>
          </a:stretch>
        </p:blipFill>
        <p:spPr>
          <a:prstGeom prst="rect">
            <a:avLst/>
          </a:prstGeom>
        </p:spPr>
      </p:pic>
      <p:grpSp>
        <p:nvGrpSpPr>
          <p:cNvPr id="154" name="Find the horizontal distance (h) that the bleachers cover.…"/>
          <p:cNvGrpSpPr/>
          <p:nvPr/>
        </p:nvGrpSpPr>
        <p:grpSpPr>
          <a:xfrm>
            <a:off x="212990" y="1469621"/>
            <a:ext cx="12578820" cy="3282764"/>
            <a:chOff x="0" y="0"/>
            <a:chExt cx="12578819" cy="3282763"/>
          </a:xfrm>
        </p:grpSpPr>
        <p:sp>
          <p:nvSpPr>
            <p:cNvPr id="153" name="Find the horizontal distance (h) that the bleachers cover.…"/>
            <p:cNvSpPr txBox="1"/>
            <p:nvPr/>
          </p:nvSpPr>
          <p:spPr>
            <a:xfrm>
              <a:off x="53881" y="53881"/>
              <a:ext cx="12471058" cy="3175001"/>
            </a:xfrm>
            <a:prstGeom prst="rect">
              <a:avLst/>
            </a:prstGeom>
            <a:solidFill>
              <a:srgbClr val="CE897D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572690" indent="-572690" defTabSz="457200">
                <a:lnSpc>
                  <a:spcPts val="5300"/>
                </a:lnSpc>
                <a:spcBef>
                  <a:spcPts val="1200"/>
                </a:spcBef>
                <a:buSzPct val="75000"/>
                <a:buFont typeface="Zapf Dingbats"/>
                <a:buChar char="➤"/>
                <a:defRPr i="0" spc="0" sz="33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t>Find the horizontal distance (h) that the bleachers cover.  </a:t>
              </a:r>
            </a:p>
            <a:p>
              <a:pPr lvl="4" marL="2452290" indent="-572690" defTabSz="457200">
                <a:lnSpc>
                  <a:spcPts val="5300"/>
                </a:lnSpc>
                <a:spcBef>
                  <a:spcPts val="1200"/>
                </a:spcBef>
                <a:buSzPct val="75000"/>
                <a:buFont typeface="Zapf Dingbats"/>
                <a:buChar char="➤"/>
                <a:defRPr i="0" spc="0" sz="33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t>cos(27)= h/18</a:t>
              </a:r>
            </a:p>
            <a:p>
              <a:pPr lvl="4" marL="2452290" indent="-572690" defTabSz="457200">
                <a:lnSpc>
                  <a:spcPts val="5300"/>
                </a:lnSpc>
                <a:spcBef>
                  <a:spcPts val="1200"/>
                </a:spcBef>
                <a:buSzPct val="75000"/>
                <a:buFont typeface="Zapf Dingbats"/>
                <a:buChar char="➤"/>
                <a:defRPr i="0" spc="0" sz="33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t>cos(27)(18) = h</a:t>
              </a:r>
            </a:p>
            <a:p>
              <a:pPr lvl="4" marL="2452290" indent="-572690" defTabSz="457200">
                <a:lnSpc>
                  <a:spcPts val="5300"/>
                </a:lnSpc>
                <a:spcBef>
                  <a:spcPts val="1200"/>
                </a:spcBef>
                <a:buSzPct val="75000"/>
                <a:buFont typeface="Zapf Dingbats"/>
                <a:buChar char="➤"/>
                <a:defRPr i="0" spc="0" sz="33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t>h = 16.04 feet</a:t>
              </a:r>
            </a:p>
          </p:txBody>
        </p:sp>
        <p:pic>
          <p:nvPicPr>
            <p:cNvPr id="152" name="Find the horizontal distance (h) that the bleachers cover.…" descr="Find the horizontal distance (h) that the bleachers cover.…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12578820" cy="3282765"/>
            </a:xfrm>
            <a:prstGeom prst="rect">
              <a:avLst/>
            </a:prstGeom>
            <a:effectLst/>
          </p:spPr>
        </p:pic>
      </p:grpSp>
      <p:grpSp>
        <p:nvGrpSpPr>
          <p:cNvPr id="157" name="Angles of Depression and Elevation"/>
          <p:cNvGrpSpPr/>
          <p:nvPr/>
        </p:nvGrpSpPr>
        <p:grpSpPr>
          <a:xfrm>
            <a:off x="1842847" y="101045"/>
            <a:ext cx="9319106" cy="1034864"/>
            <a:chOff x="0" y="0"/>
            <a:chExt cx="9319105" cy="1034863"/>
          </a:xfrm>
        </p:grpSpPr>
        <p:sp>
          <p:nvSpPr>
            <p:cNvPr id="156" name="Angles of Depression and Elevation"/>
            <p:cNvSpPr txBox="1"/>
            <p:nvPr/>
          </p:nvSpPr>
          <p:spPr>
            <a:xfrm>
              <a:off x="53881" y="53881"/>
              <a:ext cx="9211343" cy="927101"/>
            </a:xfrm>
            <a:prstGeom prst="rect">
              <a:avLst/>
            </a:prstGeom>
            <a:solidFill>
              <a:srgbClr val="CE897D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spcBef>
                  <a:spcPts val="0"/>
                </a:spcBef>
                <a:defRPr i="0" spc="0" sz="4300">
                  <a:solidFill>
                    <a:srgbClr val="FFFFFF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pPr/>
              <a:r>
                <a:t>Angles of Depression and Elevation</a:t>
              </a:r>
            </a:p>
          </p:txBody>
        </p:sp>
        <p:pic>
          <p:nvPicPr>
            <p:cNvPr id="155" name="Angles of Depression and Elevation" descr="Angles of Depression and Elevation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9319107" cy="1034864"/>
            </a:xfrm>
            <a:prstGeom prst="rect">
              <a:avLst/>
            </a:prstGeom>
            <a:effectLst/>
          </p:spPr>
        </p:pic>
      </p:grpSp>
      <p:pic>
        <p:nvPicPr>
          <p:cNvPr id="158" name="Screen Shot 2017-12-04 at 5.40.49 PM.png" descr="Screen Shot 2017-12-04 at 5.40.49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11114" y="5086097"/>
            <a:ext cx="8982572" cy="43089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483" t="978" r="579" b="30723"/>
          <a:stretch>
            <a:fillRect/>
          </a:stretch>
        </p:blipFill>
        <p:spPr>
          <a:prstGeom prst="rect">
            <a:avLst/>
          </a:prstGeom>
        </p:spPr>
      </p:pic>
      <p:grpSp>
        <p:nvGrpSpPr>
          <p:cNvPr id="163" name="You want to hang a banner from the third floor of your school but you need to know how tall the wall is and there’s a bush in your way.…"/>
          <p:cNvGrpSpPr/>
          <p:nvPr/>
        </p:nvGrpSpPr>
        <p:grpSpPr>
          <a:xfrm>
            <a:off x="388600" y="1215621"/>
            <a:ext cx="12578821" cy="3790764"/>
            <a:chOff x="0" y="0"/>
            <a:chExt cx="12578819" cy="3790763"/>
          </a:xfrm>
        </p:grpSpPr>
        <p:sp>
          <p:nvSpPr>
            <p:cNvPr id="162" name="You want to hang a banner from the third floor of your school but you need to know how tall the wall is and there’s a bush in your way.…"/>
            <p:cNvSpPr txBox="1"/>
            <p:nvPr/>
          </p:nvSpPr>
          <p:spPr>
            <a:xfrm>
              <a:off x="53881" y="53881"/>
              <a:ext cx="12471058" cy="3683001"/>
            </a:xfrm>
            <a:prstGeom prst="rect">
              <a:avLst/>
            </a:prstGeom>
            <a:solidFill>
              <a:srgbClr val="CE897D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572690" indent="-572690" defTabSz="457200">
                <a:lnSpc>
                  <a:spcPts val="5300"/>
                </a:lnSpc>
                <a:spcBef>
                  <a:spcPts val="1200"/>
                </a:spcBef>
                <a:buSzPct val="75000"/>
                <a:buFont typeface="Zapf Dingbats"/>
                <a:buChar char="➤"/>
                <a:defRPr i="0" spc="0" sz="33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t>You want to hang a banner from the third floor of your school but you need to know how tall the wall is and there’s a bush in your way.</a:t>
              </a:r>
            </a:p>
            <a:p>
              <a:pPr lvl="4" marL="2452290" indent="-572690" defTabSz="457200">
                <a:lnSpc>
                  <a:spcPts val="5300"/>
                </a:lnSpc>
                <a:spcBef>
                  <a:spcPts val="1200"/>
                </a:spcBef>
                <a:buSzPct val="75000"/>
                <a:buFont typeface="Zapf Dingbats"/>
                <a:buChar char="➤"/>
                <a:defRPr i="0" spc="0" sz="33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t>sin(70) = x/38</a:t>
              </a:r>
            </a:p>
            <a:p>
              <a:pPr lvl="4" marL="2452290" indent="-572690" defTabSz="457200">
                <a:lnSpc>
                  <a:spcPts val="5300"/>
                </a:lnSpc>
                <a:spcBef>
                  <a:spcPts val="1200"/>
                </a:spcBef>
                <a:buSzPct val="75000"/>
                <a:buFont typeface="Zapf Dingbats"/>
                <a:buChar char="➤"/>
                <a:defRPr i="0" spc="0" sz="33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t>sin(70)(38) = x</a:t>
              </a:r>
            </a:p>
            <a:p>
              <a:pPr lvl="4" marL="2452290" indent="-572690" defTabSz="457200">
                <a:lnSpc>
                  <a:spcPts val="5300"/>
                </a:lnSpc>
                <a:spcBef>
                  <a:spcPts val="1200"/>
                </a:spcBef>
                <a:buSzPct val="75000"/>
                <a:buFont typeface="Zapf Dingbats"/>
                <a:buChar char="➤"/>
                <a:defRPr i="0" spc="0" sz="33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t>x = 35.7 feet</a:t>
              </a:r>
            </a:p>
          </p:txBody>
        </p:sp>
        <p:pic>
          <p:nvPicPr>
            <p:cNvPr id="161" name="You want to hang a banner from the third floor of your school but you need to know how tall the wall is and there’s a bush in your way.…" descr="You want to hang a banner from the third floor of your school but you need to know how tall the wall is and there’s a bush in your way.…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2578820" cy="3790764"/>
            </a:xfrm>
            <a:prstGeom prst="rect">
              <a:avLst/>
            </a:prstGeom>
            <a:effectLst/>
          </p:spPr>
        </p:pic>
      </p:grpSp>
      <p:grpSp>
        <p:nvGrpSpPr>
          <p:cNvPr id="166" name="Angles of Depression and Elevation"/>
          <p:cNvGrpSpPr/>
          <p:nvPr/>
        </p:nvGrpSpPr>
        <p:grpSpPr>
          <a:xfrm>
            <a:off x="1842847" y="101045"/>
            <a:ext cx="9319106" cy="1034864"/>
            <a:chOff x="0" y="0"/>
            <a:chExt cx="9319105" cy="1034863"/>
          </a:xfrm>
        </p:grpSpPr>
        <p:sp>
          <p:nvSpPr>
            <p:cNvPr id="165" name="Angles of Depression and Elevation"/>
            <p:cNvSpPr txBox="1"/>
            <p:nvPr/>
          </p:nvSpPr>
          <p:spPr>
            <a:xfrm>
              <a:off x="53881" y="53881"/>
              <a:ext cx="9211343" cy="927101"/>
            </a:xfrm>
            <a:prstGeom prst="rect">
              <a:avLst/>
            </a:prstGeom>
            <a:solidFill>
              <a:srgbClr val="CE897D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spcBef>
                  <a:spcPts val="0"/>
                </a:spcBef>
                <a:defRPr i="0" spc="0" sz="4300">
                  <a:solidFill>
                    <a:srgbClr val="FFFFFF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pPr/>
              <a:r>
                <a:t>Angles of Depression and Elevation</a:t>
              </a:r>
            </a:p>
          </p:txBody>
        </p:sp>
        <p:pic>
          <p:nvPicPr>
            <p:cNvPr id="164" name="Angles of Depression and Elevation" descr="Angles of Depression and Elevation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9319107" cy="1034864"/>
            </a:xfrm>
            <a:prstGeom prst="rect">
              <a:avLst/>
            </a:prstGeom>
            <a:effectLst/>
          </p:spPr>
        </p:pic>
      </p:grpSp>
      <p:pic>
        <p:nvPicPr>
          <p:cNvPr id="167" name="Screen Shot 2017-12-04 at 5.53.11 PM.png" descr="Screen Shot 2017-12-04 at 5.53.11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54661" y="5086097"/>
            <a:ext cx="6288418" cy="4623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483" t="978" r="579" b="30723"/>
          <a:stretch>
            <a:fillRect/>
          </a:stretch>
        </p:blipFill>
        <p:spPr>
          <a:prstGeom prst="rect">
            <a:avLst/>
          </a:prstGeom>
        </p:spPr>
      </p:pic>
      <p:grpSp>
        <p:nvGrpSpPr>
          <p:cNvPr id="172" name="Solve Right Triangles"/>
          <p:cNvGrpSpPr/>
          <p:nvPr/>
        </p:nvGrpSpPr>
        <p:grpSpPr>
          <a:xfrm>
            <a:off x="2972094" y="164903"/>
            <a:ext cx="7060611" cy="1034864"/>
            <a:chOff x="0" y="0"/>
            <a:chExt cx="7060610" cy="1034863"/>
          </a:xfrm>
        </p:grpSpPr>
        <p:sp>
          <p:nvSpPr>
            <p:cNvPr id="171" name="Solve Right Triangles"/>
            <p:cNvSpPr txBox="1"/>
            <p:nvPr/>
          </p:nvSpPr>
          <p:spPr>
            <a:xfrm>
              <a:off x="53881" y="53881"/>
              <a:ext cx="6952848" cy="927101"/>
            </a:xfrm>
            <a:prstGeom prst="rect">
              <a:avLst/>
            </a:prstGeom>
            <a:solidFill>
              <a:srgbClr val="CE897D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spcBef>
                  <a:spcPts val="0"/>
                </a:spcBef>
                <a:defRPr i="0" spc="0" sz="4300">
                  <a:solidFill>
                    <a:srgbClr val="FFFFFF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pPr/>
              <a:r>
                <a:t>Solve Right Triangles</a:t>
              </a:r>
            </a:p>
          </p:txBody>
        </p:sp>
        <p:pic>
          <p:nvPicPr>
            <p:cNvPr id="170" name="Solve Right Triangles" descr="Solve Right Triangles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060611" cy="1034864"/>
            </a:xfrm>
            <a:prstGeom prst="rect">
              <a:avLst/>
            </a:prstGeom>
            <a:effectLst/>
          </p:spPr>
        </p:pic>
      </p:grpSp>
      <p:pic>
        <p:nvPicPr>
          <p:cNvPr id="173" name="Screen Shot 2017-12-04 at 8.17.58 PM.png" descr="Screen Shot 2017-12-04 at 8.17.58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19451" y="1252285"/>
            <a:ext cx="10565898" cy="84158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483" t="978" r="579" b="30723"/>
          <a:stretch>
            <a:fillRect/>
          </a:stretch>
        </p:blipFill>
        <p:spPr>
          <a:prstGeom prst="rect">
            <a:avLst/>
          </a:prstGeom>
        </p:spPr>
      </p:pic>
      <p:grpSp>
        <p:nvGrpSpPr>
          <p:cNvPr id="178" name="Side—-&gt; Angle Measure"/>
          <p:cNvGrpSpPr/>
          <p:nvPr/>
        </p:nvGrpSpPr>
        <p:grpSpPr>
          <a:xfrm>
            <a:off x="2972094" y="164903"/>
            <a:ext cx="7060611" cy="1034864"/>
            <a:chOff x="0" y="0"/>
            <a:chExt cx="7060610" cy="1034863"/>
          </a:xfrm>
        </p:grpSpPr>
        <p:sp>
          <p:nvSpPr>
            <p:cNvPr id="177" name="Side—-&gt; Angle Measure"/>
            <p:cNvSpPr txBox="1"/>
            <p:nvPr/>
          </p:nvSpPr>
          <p:spPr>
            <a:xfrm>
              <a:off x="53881" y="53881"/>
              <a:ext cx="6952848" cy="927101"/>
            </a:xfrm>
            <a:prstGeom prst="rect">
              <a:avLst/>
            </a:prstGeom>
            <a:solidFill>
              <a:srgbClr val="CE897D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spcBef>
                  <a:spcPts val="0"/>
                </a:spcBef>
                <a:defRPr i="0" spc="0" sz="4300">
                  <a:solidFill>
                    <a:srgbClr val="FFFFFF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pPr/>
              <a:r>
                <a:t>Side—-&gt; Angle Measure</a:t>
              </a:r>
            </a:p>
          </p:txBody>
        </p:sp>
        <p:pic>
          <p:nvPicPr>
            <p:cNvPr id="176" name="Side—-&gt; Angle Measure" descr="Side—-&gt; Angle Measur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060611" cy="1034864"/>
            </a:xfrm>
            <a:prstGeom prst="rect">
              <a:avLst/>
            </a:prstGeom>
            <a:effectLst/>
          </p:spPr>
        </p:pic>
      </p:grpSp>
      <p:pic>
        <p:nvPicPr>
          <p:cNvPr id="179" name="IMG_2014.JPG.jpeg" descr="IMG_2014.JPG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4747" y="1398727"/>
            <a:ext cx="10664653" cy="7998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483" t="978" r="579" b="30723"/>
          <a:stretch>
            <a:fillRect/>
          </a:stretch>
        </p:blipFill>
        <p:spPr>
          <a:prstGeom prst="rect">
            <a:avLst/>
          </a:prstGeom>
        </p:spPr>
      </p:pic>
      <p:grpSp>
        <p:nvGrpSpPr>
          <p:cNvPr id="184" name="The Inverse of Tangent"/>
          <p:cNvGrpSpPr/>
          <p:nvPr/>
        </p:nvGrpSpPr>
        <p:grpSpPr>
          <a:xfrm>
            <a:off x="3265164" y="894634"/>
            <a:ext cx="6474472" cy="1034864"/>
            <a:chOff x="0" y="0"/>
            <a:chExt cx="6474471" cy="1034863"/>
          </a:xfrm>
        </p:grpSpPr>
        <p:sp>
          <p:nvSpPr>
            <p:cNvPr id="183" name="The Inverse of Tangent"/>
            <p:cNvSpPr txBox="1"/>
            <p:nvPr/>
          </p:nvSpPr>
          <p:spPr>
            <a:xfrm>
              <a:off x="53881" y="53881"/>
              <a:ext cx="6366709" cy="927101"/>
            </a:xfrm>
            <a:prstGeom prst="rect">
              <a:avLst/>
            </a:prstGeom>
            <a:solidFill>
              <a:srgbClr val="CE897D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spcBef>
                  <a:spcPts val="0"/>
                </a:spcBef>
                <a:defRPr i="0" spc="0" sz="4300">
                  <a:solidFill>
                    <a:srgbClr val="FFFFFF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pPr/>
              <a:r>
                <a:t>The Inverse of Tangent</a:t>
              </a:r>
            </a:p>
          </p:txBody>
        </p:sp>
        <p:pic>
          <p:nvPicPr>
            <p:cNvPr id="182" name="The Inverse of Tangent" descr="The Inverse of Tangent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474472" cy="1034864"/>
            </a:xfrm>
            <a:prstGeom prst="rect">
              <a:avLst/>
            </a:prstGeom>
            <a:effectLst/>
          </p:spPr>
        </p:pic>
      </p:grpSp>
      <p:pic>
        <p:nvPicPr>
          <p:cNvPr id="185" name="Screen Shot 2017-12-04 at 8.18.26 PM.png" descr="Screen Shot 2017-12-04 at 8.18.26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9929" y="2782716"/>
            <a:ext cx="11584942" cy="50701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483" t="978" r="579" b="30723"/>
          <a:stretch>
            <a:fillRect/>
          </a:stretch>
        </p:blipFill>
        <p:spPr>
          <a:prstGeom prst="rect">
            <a:avLst/>
          </a:prstGeom>
        </p:spPr>
      </p:pic>
      <p:grpSp>
        <p:nvGrpSpPr>
          <p:cNvPr id="190" name="The Inverse of Sine and Cosine"/>
          <p:cNvGrpSpPr/>
          <p:nvPr/>
        </p:nvGrpSpPr>
        <p:grpSpPr>
          <a:xfrm>
            <a:off x="2754296" y="623236"/>
            <a:ext cx="7987182" cy="1034864"/>
            <a:chOff x="0" y="0"/>
            <a:chExt cx="7987181" cy="1034863"/>
          </a:xfrm>
        </p:grpSpPr>
        <p:sp>
          <p:nvSpPr>
            <p:cNvPr id="189" name="The Inverse of Sine and Cosine"/>
            <p:cNvSpPr txBox="1"/>
            <p:nvPr/>
          </p:nvSpPr>
          <p:spPr>
            <a:xfrm>
              <a:off x="53881" y="53881"/>
              <a:ext cx="7879419" cy="927101"/>
            </a:xfrm>
            <a:prstGeom prst="rect">
              <a:avLst/>
            </a:prstGeom>
            <a:solidFill>
              <a:srgbClr val="CE897D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spcBef>
                  <a:spcPts val="0"/>
                </a:spcBef>
                <a:defRPr i="0" spc="0" sz="4300">
                  <a:solidFill>
                    <a:srgbClr val="FFFFFF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pPr/>
              <a:r>
                <a:t>The Inverse of Sine and Cosine</a:t>
              </a:r>
            </a:p>
          </p:txBody>
        </p:sp>
        <p:pic>
          <p:nvPicPr>
            <p:cNvPr id="188" name="The Inverse of Sine and Cosine" descr="The Inverse of Sine and Cos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987182" cy="1034864"/>
            </a:xfrm>
            <a:prstGeom prst="rect">
              <a:avLst/>
            </a:prstGeom>
            <a:effectLst/>
          </p:spPr>
        </p:pic>
      </p:grpSp>
      <p:pic>
        <p:nvPicPr>
          <p:cNvPr id="191" name="Screen Shot 2017-12-04 at 8.21.02 PM.png" descr="Screen Shot 2017-12-04 at 8.21.02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1204" y="2092575"/>
            <a:ext cx="12602392" cy="1827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Screen Shot 2017-12-04 at 8.22.07 PM.png" descr="Screen Shot 2017-12-04 at 8.22.07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1342" y="4396519"/>
            <a:ext cx="5781153" cy="9605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Screen Shot 2017-12-04 at 8.22.42 PM.png" descr="Screen Shot 2017-12-04 at 8.22.42 PM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266728" y="4396519"/>
            <a:ext cx="6563832" cy="9605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b="0" baseline="0" cap="none" i="1" spc="28" strike="noStrike" sz="2800" u="none" kumimoji="0" normalizeH="0">
            <a:ln>
              <a:noFill/>
            </a:ln>
            <a:solidFill>
              <a:srgbClr val="5C5C5C"/>
            </a:solidFill>
            <a:effectLst/>
            <a:uFillTx/>
            <a:latin typeface="Iowan Old Style"/>
            <a:ea typeface="Iowan Old Style"/>
            <a:cs typeface="Iowan Old Style"/>
            <a:sym typeface="Iow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b="0" baseline="0" cap="none" i="1" spc="28" strike="noStrike" sz="2800" u="none" kumimoji="0" normalizeH="0">
            <a:ln>
              <a:noFill/>
            </a:ln>
            <a:solidFill>
              <a:srgbClr val="5C5C5C"/>
            </a:solidFill>
            <a:effectLst/>
            <a:uFillTx/>
            <a:latin typeface="Iowan Old Style"/>
            <a:ea typeface="Iowan Old Style"/>
            <a:cs typeface="Iowan Old Style"/>
            <a:sym typeface="Iow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