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5" Type="http://schemas.openxmlformats.org/officeDocument/2006/relationships/image" Target="../media/image1.tif"/><Relationship Id="rId6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5" Type="http://schemas.openxmlformats.org/officeDocument/2006/relationships/image" Target="../media/image1.tif"/><Relationship Id="rId6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Geo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24BD9A"/>
                </a:solidFill>
              </a:defRPr>
            </a:pPr>
            <a:r>
              <a:t>Geometry</a:t>
            </a:r>
          </a:p>
        </p:txBody>
      </p:sp>
      <p:sp>
        <p:nvSpPr>
          <p:cNvPr id="131" name="Use Medians and Centroids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5675">
              <a:spcBef>
                <a:spcPts val="400"/>
              </a:spcBef>
              <a:defRPr sz="3743">
                <a:solidFill>
                  <a:srgbClr val="196978"/>
                </a:solidFill>
              </a:defRPr>
            </a:pPr>
            <a:r>
              <a:t>Use Medians and Centroids</a:t>
            </a:r>
          </a:p>
          <a:p>
            <a:pPr defTabSz="455675">
              <a:spcBef>
                <a:spcPts val="400"/>
              </a:spcBef>
              <a:defRPr sz="3743">
                <a:solidFill>
                  <a:srgbClr val="196978"/>
                </a:solidFill>
              </a:defRPr>
            </a:pPr>
            <a:r>
              <a:t>FA: BB- Ms. Johnson 2017/2018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" r="340" b="8898"/>
          <a:stretch>
            <a:fillRect/>
          </a:stretch>
        </p:blipFill>
        <p:spPr>
          <a:xfrm>
            <a:off x="-735872" y="-151107"/>
            <a:ext cx="10057018" cy="9902294"/>
          </a:xfrm>
          <a:prstGeom prst="rect">
            <a:avLst/>
          </a:prstGeom>
        </p:spPr>
      </p:pic>
      <p:pic>
        <p:nvPicPr>
          <p:cNvPr id="134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486" t="3225" r="14898" b="17944"/>
          <a:stretch>
            <a:fillRect/>
          </a:stretch>
        </p:blipFill>
        <p:spPr>
          <a:xfrm>
            <a:off x="7347697" y="-100334"/>
            <a:ext cx="6132280" cy="5119279"/>
          </a:xfrm>
          <a:prstGeom prst="rect">
            <a:avLst/>
          </a:prstGeom>
        </p:spPr>
      </p:pic>
      <p:pic>
        <p:nvPicPr>
          <p:cNvPr id="135" name="Image" descr="Imag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568" t="568" r="3124" b="19034"/>
          <a:stretch>
            <a:fillRect/>
          </a:stretch>
        </p:blipFill>
        <p:spPr>
          <a:xfrm>
            <a:off x="7338416" y="4967144"/>
            <a:ext cx="5897132" cy="4922974"/>
          </a:xfrm>
          <a:prstGeom prst="rect">
            <a:avLst/>
          </a:prstGeom>
        </p:spPr>
      </p:pic>
      <p:sp>
        <p:nvSpPr>
          <p:cNvPr id="136" name="Median of a Triangle"/>
          <p:cNvSpPr txBox="1"/>
          <p:nvPr/>
        </p:nvSpPr>
        <p:spPr>
          <a:xfrm>
            <a:off x="420707" y="672715"/>
            <a:ext cx="670288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pc="61" sz="61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Median of a Triangle</a:t>
            </a:r>
          </a:p>
        </p:txBody>
      </p:sp>
      <p:sp>
        <p:nvSpPr>
          <p:cNvPr id="137" name="A median of a triangle is a segment from a vertex to the midpoint of the opposite side.…"/>
          <p:cNvSpPr txBox="1"/>
          <p:nvPr/>
        </p:nvSpPr>
        <p:spPr>
          <a:xfrm>
            <a:off x="350983" y="2020042"/>
            <a:ext cx="6624981" cy="678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478" indent="-396478">
              <a:buSzPct val="75000"/>
              <a:buFont typeface="Zapf Dingbats"/>
              <a:buChar char="➤"/>
              <a:defRPr i="0" spc="26" sz="2700">
                <a:solidFill>
                  <a:srgbClr val="FEFD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 median of a triangle is a segment from a vertex to the midpoint of the opposite side.</a:t>
            </a:r>
          </a:p>
          <a:p>
            <a:pPr lvl="2" marL="1336278" indent="-396478" defTabSz="457200">
              <a:spcBef>
                <a:spcPts val="0"/>
              </a:spcBef>
              <a:buSzPct val="75000"/>
              <a:buFont typeface="Zapf Dingbats"/>
              <a:buChar char="➤"/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Each median divides the triangle into two triangles of equal area.</a:t>
            </a:r>
          </a:p>
          <a:p>
            <a:pPr defTabSz="457200">
              <a:spcBef>
                <a:spcPts val="0"/>
              </a:spcBef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ctr">
              <a:defRPr i="0" spc="24"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Theorem 5.8 </a:t>
            </a:r>
          </a:p>
          <a:p>
            <a:pPr algn="ctr">
              <a:defRPr i="0" spc="24" sz="2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Concurrency of Medians of a Triangle</a:t>
            </a:r>
          </a:p>
          <a:p>
            <a:pPr>
              <a:defRPr i="0" spc="26" sz="27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medians of a triangle intersect at a point that is 2/3 of the distance from each vertex to the midpoint of the opposite side.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7219" y="1294371"/>
            <a:ext cx="4879561" cy="2329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99263" y="5813875"/>
            <a:ext cx="4662736" cy="322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" r="340" b="8898"/>
          <a:stretch>
            <a:fillRect/>
          </a:stretch>
        </p:blipFill>
        <p:spPr>
          <a:xfrm>
            <a:off x="-735872" y="-151107"/>
            <a:ext cx="10057018" cy="9902294"/>
          </a:xfrm>
          <a:prstGeom prst="rect">
            <a:avLst/>
          </a:prstGeom>
        </p:spPr>
      </p:pic>
      <p:pic>
        <p:nvPicPr>
          <p:cNvPr id="142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486" t="3225" r="14898" b="17944"/>
          <a:stretch>
            <a:fillRect/>
          </a:stretch>
        </p:blipFill>
        <p:spPr>
          <a:xfrm>
            <a:off x="7347697" y="-100334"/>
            <a:ext cx="6132280" cy="5119279"/>
          </a:xfrm>
          <a:prstGeom prst="rect">
            <a:avLst/>
          </a:prstGeom>
        </p:spPr>
      </p:pic>
      <p:pic>
        <p:nvPicPr>
          <p:cNvPr id="143" name="Image" descr="Imag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568" t="568" r="3124" b="19034"/>
          <a:stretch>
            <a:fillRect/>
          </a:stretch>
        </p:blipFill>
        <p:spPr>
          <a:xfrm>
            <a:off x="7338416" y="4967144"/>
            <a:ext cx="5897132" cy="4922974"/>
          </a:xfrm>
          <a:prstGeom prst="rect">
            <a:avLst/>
          </a:prstGeom>
        </p:spPr>
      </p:pic>
      <p:sp>
        <p:nvSpPr>
          <p:cNvPr id="144" name="Centroid of a Triangle"/>
          <p:cNvSpPr txBox="1"/>
          <p:nvPr/>
        </p:nvSpPr>
        <p:spPr>
          <a:xfrm>
            <a:off x="107962" y="414612"/>
            <a:ext cx="7111022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pc="61" sz="6100">
                <a:solidFill>
                  <a:srgbClr val="FEFD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Centroid of a Triangle</a:t>
            </a:r>
          </a:p>
        </p:txBody>
      </p:sp>
      <p:sp>
        <p:nvSpPr>
          <p:cNvPr id="145" name="The three medians a triangle are concurrent.  The centroid is the intersection of the three medians, or the point of concurrency.…"/>
          <p:cNvSpPr txBox="1"/>
          <p:nvPr/>
        </p:nvSpPr>
        <p:spPr>
          <a:xfrm>
            <a:off x="350983" y="1543775"/>
            <a:ext cx="6624981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478" indent="-396478" defTabSz="457200">
              <a:spcBef>
                <a:spcPts val="0"/>
              </a:spcBef>
              <a:buSzPct val="75000"/>
              <a:buFont typeface="Zapf Dingbats"/>
              <a:buChar char="➤"/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three medians a triangle are concurrent.  The centroid is the intersection of the three medians, or the point of concurrency. </a:t>
            </a:r>
          </a:p>
          <a:p>
            <a:pPr lvl="2" marL="1336278" indent="-396478" defTabSz="457200">
              <a:spcBef>
                <a:spcPts val="0"/>
              </a:spcBef>
              <a:buSzPct val="75000"/>
              <a:buFont typeface="Zapf Dingbats"/>
              <a:buChar char="➤"/>
              <a:defRPr i="0" spc="0"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three medians also divide the triangle into six triangles, each of which have the same area.</a:t>
            </a:r>
          </a:p>
          <a:p>
            <a:pPr marL="396478" indent="-396478">
              <a:buSzPct val="75000"/>
              <a:buFont typeface="Zapf Dingbats"/>
              <a:buChar char="➤"/>
              <a:defRPr i="0" spc="26" sz="2700">
                <a:solidFill>
                  <a:srgbClr val="FEFD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7220" y="1294371"/>
            <a:ext cx="4879560" cy="2329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4650" y="5714062"/>
            <a:ext cx="4584700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0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Finding Side Mea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Finding Side Measures</a:t>
            </a:r>
          </a:p>
        </p:txBody>
      </p:sp>
      <p:sp>
        <p:nvSpPr>
          <p:cNvPr id="152" name="If DY is half the measure of ZY, and ZY=18, then DY = 9."/>
          <p:cNvSpPr txBox="1"/>
          <p:nvPr>
            <p:ph type="body" sz="quarter" idx="1"/>
          </p:nvPr>
        </p:nvSpPr>
        <p:spPr>
          <a:xfrm>
            <a:off x="7023100" y="1803400"/>
            <a:ext cx="5397500" cy="2021022"/>
          </a:xfrm>
          <a:prstGeom prst="rect">
            <a:avLst/>
          </a:prstGeom>
        </p:spPr>
        <p:txBody>
          <a:bodyPr/>
          <a:lstStyle>
            <a:lvl1pPr>
              <a:defRPr b="1" sz="3500"/>
            </a:lvl1pPr>
          </a:lstStyle>
          <a:p>
            <a:pPr/>
            <a:r>
              <a:t>If DY is half the measure of ZY, and ZY=18, then DY = 9.</a:t>
            </a:r>
          </a:p>
        </p:txBody>
      </p:sp>
      <p:pic>
        <p:nvPicPr>
          <p:cNvPr id="153" name="Screen Shot 2017-10-24 at 7.30.47 AM.png" descr="Screen Shot 2017-10-24 at 7.30.4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493" y="493860"/>
            <a:ext cx="4963836" cy="345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 Shot 2017-10-24 at 7.32.58 AM.png" descr="Screen Shot 2017-10-24 at 7.32.58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595" y="5478584"/>
            <a:ext cx="5069632" cy="34585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If ZM is a median of the given triangle, that means the length of ZC is 2/3 of the total length of ZM.  CM holds the remaining 1/3 length.  If CM=9 then ZM=27"/>
          <p:cNvSpPr txBox="1"/>
          <p:nvPr/>
        </p:nvSpPr>
        <p:spPr>
          <a:xfrm>
            <a:off x="7023100" y="4410841"/>
            <a:ext cx="5397501" cy="471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31622">
              <a:spcBef>
                <a:spcPts val="1600"/>
              </a:spcBef>
              <a:defRPr b="1" i="0" spc="0" sz="3185"/>
            </a:pPr>
          </a:p>
          <a:p>
            <a:pPr marL="369824" indent="-369824" defTabSz="531622">
              <a:spcBef>
                <a:spcPts val="1600"/>
              </a:spcBef>
              <a:buSzPct val="75000"/>
              <a:buFont typeface="Zapf Dingbats"/>
              <a:buChar char="➤"/>
              <a:defRPr b="1" i="0" spc="0" sz="3185"/>
            </a:pPr>
            <a:r>
              <a:t>If ZM is a median of the given triangle, that means the length of ZC is 2/3 of the total length of ZM.  CM holds the remaining 1/3 length.  If CM=9 then ZM=27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8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Finding Side Are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Finding Side Area</a:t>
            </a:r>
          </a:p>
        </p:txBody>
      </p:sp>
      <p:sp>
        <p:nvSpPr>
          <p:cNvPr id="160" name="If Triangle APN’s area is 4 square inches, what is the area of Triangle ABC?…"/>
          <p:cNvSpPr txBox="1"/>
          <p:nvPr>
            <p:ph type="body" sz="quarter" idx="1"/>
          </p:nvPr>
        </p:nvSpPr>
        <p:spPr>
          <a:xfrm>
            <a:off x="7213281" y="1976848"/>
            <a:ext cx="5397501" cy="3146630"/>
          </a:xfrm>
          <a:prstGeom prst="rect">
            <a:avLst/>
          </a:prstGeom>
        </p:spPr>
        <p:txBody>
          <a:bodyPr/>
          <a:lstStyle/>
          <a:p>
            <a:pPr marL="365759" indent="-365759" defTabSz="525779">
              <a:spcBef>
                <a:spcPts val="1600"/>
              </a:spcBef>
              <a:defRPr b="1" sz="3150"/>
            </a:pPr>
            <a:r>
              <a:t>If Triangle APN’s area is 4 square inches, what is the area of Triangle ABC?</a:t>
            </a:r>
          </a:p>
          <a:p>
            <a:pPr lvl="2" marL="1097279" indent="-365759" defTabSz="525779">
              <a:spcBef>
                <a:spcPts val="1600"/>
              </a:spcBef>
              <a:defRPr b="1" sz="3150"/>
            </a:pPr>
            <a:r>
              <a:t>If APN=4 sq. in then ABC= 24 sq in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871" y="2443279"/>
            <a:ext cx="5046638" cy="486704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What is Triangle CPB’s area?…"/>
          <p:cNvSpPr txBox="1"/>
          <p:nvPr/>
        </p:nvSpPr>
        <p:spPr>
          <a:xfrm>
            <a:off x="7373963" y="5054812"/>
            <a:ext cx="4695774" cy="197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69824" indent="-369824" defTabSz="531622">
              <a:spcBef>
                <a:spcPts val="1600"/>
              </a:spcBef>
              <a:buSzPct val="75000"/>
              <a:buFont typeface="Zapf Dingbats"/>
              <a:buChar char="➤"/>
              <a:defRPr b="1" i="0" spc="0" sz="3185"/>
            </a:pPr>
            <a:r>
              <a:t>What is Triangle CPB’s area?</a:t>
            </a:r>
          </a:p>
          <a:p>
            <a:pPr lvl="2" marL="1109472" indent="-369824" defTabSz="531622">
              <a:spcBef>
                <a:spcPts val="1600"/>
              </a:spcBef>
              <a:buSzPct val="75000"/>
              <a:buFont typeface="Zapf Dingbats"/>
              <a:buChar char="➤"/>
              <a:defRPr b="1" i="0" spc="0" sz="3185"/>
            </a:pPr>
            <a:r>
              <a:t>8 sq. in</a:t>
            </a:r>
          </a:p>
        </p:txBody>
      </p:sp>
      <p:sp>
        <p:nvSpPr>
          <p:cNvPr id="163" name="What is Triangle ACL’s area?…"/>
          <p:cNvSpPr txBox="1"/>
          <p:nvPr/>
        </p:nvSpPr>
        <p:spPr>
          <a:xfrm>
            <a:off x="7373963" y="7015706"/>
            <a:ext cx="4695774" cy="197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69824" indent="-369824" defTabSz="531622">
              <a:spcBef>
                <a:spcPts val="1600"/>
              </a:spcBef>
              <a:buSzPct val="75000"/>
              <a:buFont typeface="Zapf Dingbats"/>
              <a:buChar char="➤"/>
              <a:defRPr b="1" i="0" spc="0" sz="3185"/>
            </a:pPr>
            <a:r>
              <a:t>What is Triangle ACL’s area?</a:t>
            </a:r>
          </a:p>
          <a:p>
            <a:pPr lvl="2" marL="1109472" indent="-369824" defTabSz="531622">
              <a:spcBef>
                <a:spcPts val="1600"/>
              </a:spcBef>
              <a:buSzPct val="75000"/>
              <a:buFont typeface="Zapf Dingbats"/>
              <a:buChar char="➤"/>
              <a:defRPr b="1" i="0" spc="0" sz="3185"/>
            </a:pPr>
            <a:r>
              <a:t>12 sq. 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2"/>
      <p:bldP build="p" bldLvl="5" animBg="1" rev="0" advAuto="0" spid="160" grpId="1"/>
      <p:bldP build="p" bldLvl="5" animBg="1" rev="0" advAuto="0" spid="16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6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Isosceles Triang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Isosceles Triangles</a:t>
            </a:r>
          </a:p>
        </p:txBody>
      </p:sp>
      <p:sp>
        <p:nvSpPr>
          <p:cNvPr id="168" name="Each Isosceles Triangle has one vertex angle and two congruent base angle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500"/>
            </a:pPr>
            <a:r>
              <a:t>Each Isosceles Triangle has one vertex angle and two congruent base angles</a:t>
            </a:r>
          </a:p>
          <a:p>
            <a:pPr>
              <a:defRPr b="1" sz="3500"/>
            </a:pPr>
            <a:r>
              <a:t>We already know that if a triangle is classified as Isosceles it has two congruent sides.  But what does that tell us about angle measure?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529" y="1900693"/>
            <a:ext cx="5849842" cy="5952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2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Isosceles Triang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Isosceles Triangles</a:t>
            </a:r>
          </a:p>
        </p:txBody>
      </p:sp>
      <p:sp>
        <p:nvSpPr>
          <p:cNvPr id="174" name="We already know that if a triangle is classified as Isosceles it has two congruent sides.  But what does that tell us about angle measure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3500"/>
            </a:pPr>
            <a:r>
              <a:t>We already know that if a triangle is classified as Isosceles it has two congruent sides.  But what does that tell us about angle measure?</a:t>
            </a:r>
          </a:p>
          <a:p>
            <a:pPr>
              <a:defRPr b="1" sz="3500"/>
            </a:pPr>
            <a:r>
              <a:t>Each Isosceles Triangle has one vertex angle and two congruent base angles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735" y="2126080"/>
            <a:ext cx="4634548" cy="5501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8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Finding Side Mea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Finding Side Measures</a:t>
            </a:r>
          </a:p>
        </p:txBody>
      </p:sp>
      <p:sp>
        <p:nvSpPr>
          <p:cNvPr id="180" name="What is the measure of angle a?…"/>
          <p:cNvSpPr txBox="1"/>
          <p:nvPr>
            <p:ph type="body" sz="quarter" idx="1"/>
          </p:nvPr>
        </p:nvSpPr>
        <p:spPr>
          <a:xfrm>
            <a:off x="6726132" y="1851293"/>
            <a:ext cx="5710433" cy="3227818"/>
          </a:xfrm>
          <a:prstGeom prst="rect">
            <a:avLst/>
          </a:prstGeom>
        </p:spPr>
        <p:txBody>
          <a:bodyPr/>
          <a:lstStyle/>
          <a:p>
            <a:pPr marL="312927" indent="-312927" defTabSz="449833">
              <a:spcBef>
                <a:spcPts val="1300"/>
              </a:spcBef>
              <a:defRPr b="1" sz="2695"/>
            </a:pPr>
            <a:r>
              <a:t>What is the measure of angle a?</a:t>
            </a:r>
          </a:p>
          <a:p>
            <a:pPr lvl="1" marL="625855" indent="-312927" defTabSz="449833">
              <a:spcBef>
                <a:spcPts val="1300"/>
              </a:spcBef>
              <a:defRPr b="1" sz="2695"/>
            </a:pPr>
            <a:r>
              <a:t>70 degrees</a:t>
            </a:r>
          </a:p>
          <a:p>
            <a:pPr marL="312927" indent="-312927" defTabSz="449833">
              <a:spcBef>
                <a:spcPts val="1300"/>
              </a:spcBef>
              <a:defRPr b="1" sz="2695"/>
            </a:pPr>
            <a:r>
              <a:t>What is the measure of angle b?</a:t>
            </a:r>
          </a:p>
          <a:p>
            <a:pPr lvl="1" marL="625855" indent="-312927" defTabSz="449833">
              <a:spcBef>
                <a:spcPts val="1300"/>
              </a:spcBef>
              <a:defRPr b="1" sz="2695"/>
            </a:pPr>
            <a:r>
              <a:t>40 degrees</a:t>
            </a:r>
          </a:p>
        </p:txBody>
      </p:sp>
      <p:pic>
        <p:nvPicPr>
          <p:cNvPr id="181" name="Screen Shot 2017-10-24 at 8.44.31 AM.png" descr="Screen Shot 2017-10-24 at 8.44.3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2074" y="793211"/>
            <a:ext cx="3182673" cy="3227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7-10-24 at 8.46.37 AM.png" descr="Screen Shot 2017-10-24 at 8.46.3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5380" y="5326013"/>
            <a:ext cx="3608140" cy="368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hat is the measure of angle e?…"/>
          <p:cNvSpPr txBox="1"/>
          <p:nvPr/>
        </p:nvSpPr>
        <p:spPr>
          <a:xfrm>
            <a:off x="6866634" y="5043501"/>
            <a:ext cx="5710432" cy="38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49504" indent="-349504" defTabSz="502412">
              <a:spcBef>
                <a:spcPts val="1500"/>
              </a:spcBef>
              <a:buSzPct val="75000"/>
              <a:buFont typeface="Zapf Dingbats"/>
              <a:buChar char="➤"/>
              <a:defRPr b="1" i="0" spc="0" sz="3010"/>
            </a:pPr>
            <a:r>
              <a:t>What is the measure of angle e?</a:t>
            </a:r>
          </a:p>
          <a:p>
            <a:pPr lvl="1" marL="699008" indent="-349504" defTabSz="502412">
              <a:spcBef>
                <a:spcPts val="1500"/>
              </a:spcBef>
              <a:buSzPct val="75000"/>
              <a:buFont typeface="Zapf Dingbats"/>
              <a:buChar char="➤"/>
              <a:defRPr b="1" i="0" spc="0" sz="3010"/>
            </a:pPr>
            <a:r>
              <a:t>72 degrees</a:t>
            </a:r>
          </a:p>
          <a:p>
            <a:pPr marL="349504" indent="-349504" defTabSz="502412">
              <a:spcBef>
                <a:spcPts val="1500"/>
              </a:spcBef>
              <a:buSzPct val="75000"/>
              <a:buFont typeface="Zapf Dingbats"/>
              <a:buChar char="➤"/>
              <a:defRPr b="1" i="0" spc="0" sz="3010"/>
            </a:pPr>
            <a:r>
              <a:t>What is the measure of angle f?</a:t>
            </a:r>
          </a:p>
          <a:p>
            <a:pPr lvl="1" marL="699008" indent="-349504" defTabSz="502412">
              <a:spcBef>
                <a:spcPts val="1500"/>
              </a:spcBef>
              <a:buSzPct val="75000"/>
              <a:buFont typeface="Zapf Dingbats"/>
              <a:buChar char="➤"/>
              <a:defRPr b="1" i="0" spc="0" sz="3010"/>
            </a:pPr>
            <a:r>
              <a:t>36 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  <p:bldP build="p" bldLvl="5" animBg="1" rev="0" advAuto="0" spid="18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