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Li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Body Level One…"/>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228600" algn="ctr">
              <a:lnSpc>
                <a:spcPct val="70000"/>
              </a:lnSpc>
              <a:spcBef>
                <a:spcPts val="0"/>
              </a:spcBef>
              <a:buSzTx/>
              <a:buFontTx/>
              <a:buNone/>
              <a:defRPr i="1" sz="4800">
                <a:solidFill>
                  <a:srgbClr val="747676"/>
                </a:solidFill>
              </a:defRPr>
            </a:lvl2pPr>
            <a:lvl3pPr marL="0" indent="457200" algn="ctr">
              <a:lnSpc>
                <a:spcPct val="70000"/>
              </a:lnSpc>
              <a:spcBef>
                <a:spcPts val="0"/>
              </a:spcBef>
              <a:buSzTx/>
              <a:buFontTx/>
              <a:buNone/>
              <a:defRPr i="1" sz="4800">
                <a:solidFill>
                  <a:srgbClr val="747676"/>
                </a:solidFill>
              </a:defRPr>
            </a:lvl3pPr>
            <a:lvl4pPr marL="0" indent="685800" algn="ctr">
              <a:lnSpc>
                <a:spcPct val="70000"/>
              </a:lnSpc>
              <a:spcBef>
                <a:spcPts val="0"/>
              </a:spcBef>
              <a:buSzTx/>
              <a:buFontTx/>
              <a:buNone/>
              <a:defRPr i="1" sz="4800">
                <a:solidFill>
                  <a:srgbClr val="747676"/>
                </a:solidFill>
              </a:defRPr>
            </a:lvl4pPr>
            <a:lvl5pPr marL="0" indent="914400" algn="ctr">
              <a:lnSpc>
                <a:spcPct val="70000"/>
              </a:lnSpc>
              <a:spcBef>
                <a:spcPts val="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Type a quote here."/>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Johnny Appleseed"/>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-Johnny Appleseed</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11"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Rectangle"/>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Line"/>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Body Level One…"/>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lide Number"/>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1" name="Image"/>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Line"/>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Title Text"/>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Body Level One…"/>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1"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Title Text"/>
          <p:cNvSpPr txBox="1"/>
          <p:nvPr>
            <p:ph type="title"/>
          </p:nvPr>
        </p:nvSpPr>
        <p:spPr>
          <a:prstGeom prst="rect">
            <a:avLst/>
          </a:prstGeom>
        </p:spPr>
        <p:txBody>
          <a:bodyPr/>
          <a:lstStyle/>
          <a:p>
            <a:pPr/>
            <a:r>
              <a:t>Title Text</a:t>
            </a:r>
          </a:p>
        </p:txBody>
      </p:sp>
      <p:sp>
        <p:nvSpPr>
          <p:cNvPr id="6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1" name="Image"/>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Line"/>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Title Text"/>
          <p:cNvSpPr txBox="1"/>
          <p:nvPr>
            <p:ph type="title"/>
          </p:nvPr>
        </p:nvSpPr>
        <p:spPr>
          <a:xfrm>
            <a:off x="7023100" y="723900"/>
            <a:ext cx="5397500" cy="723900"/>
          </a:xfrm>
          <a:prstGeom prst="rect">
            <a:avLst/>
          </a:prstGeom>
        </p:spPr>
        <p:txBody>
          <a:bodyPr/>
          <a:lstStyle/>
          <a:p>
            <a:pPr/>
            <a:r>
              <a:t>Title Text</a:t>
            </a:r>
          </a:p>
        </p:txBody>
      </p:sp>
      <p:sp>
        <p:nvSpPr>
          <p:cNvPr id="74" name="Body Level One…"/>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0" name="Image"/>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Image"/>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Image"/>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228600">
              <a:spcBef>
                <a:spcPts val="1400"/>
              </a:spcBef>
              <a:buSzTx/>
              <a:buFontTx/>
              <a:buNone/>
              <a:defRPr i="1" spc="28" sz="2800"/>
            </a:lvl2pPr>
            <a:lvl3pPr marL="0" indent="457200">
              <a:spcBef>
                <a:spcPts val="1400"/>
              </a:spcBef>
              <a:buSzTx/>
              <a:buFontTx/>
              <a:buNone/>
              <a:defRPr i="1" spc="28" sz="2800"/>
            </a:lvl3pPr>
            <a:lvl4pPr marL="0" indent="685800">
              <a:spcBef>
                <a:spcPts val="1400"/>
              </a:spcBef>
              <a:buSzTx/>
              <a:buFontTx/>
              <a:buNone/>
              <a:defRPr i="1" spc="28" sz="2800"/>
            </a:lvl4pPr>
            <a:lvl5pPr marL="0" indent="914400">
              <a:spcBef>
                <a:spcPts val="1400"/>
              </a:spcBef>
              <a:buSzTx/>
              <a:buFontTx/>
              <a:buNone/>
              <a:defRPr i="1" spc="28" sz="2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1.tif"/><Relationship Id="rId6"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solidFill>
      </p:bgPr>
    </p:bg>
    <p:spTree>
      <p:nvGrpSpPr>
        <p:cNvPr id="1" name=""/>
        <p:cNvGrpSpPr/>
        <p:nvPr/>
      </p:nvGrpSpPr>
      <p:grpSpPr>
        <a:xfrm>
          <a:off x="0" y="0"/>
          <a:ext cx="0" cy="0"/>
          <a:chOff x="0" y="0"/>
          <a:chExt cx="0" cy="0"/>
        </a:xfrm>
      </p:grpSpPr>
      <p:pic>
        <p:nvPicPr>
          <p:cNvPr id="128"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129"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0" name="Geometry"/>
          <p:cNvSpPr txBox="1"/>
          <p:nvPr>
            <p:ph type="title"/>
          </p:nvPr>
        </p:nvSpPr>
        <p:spPr>
          <a:prstGeom prst="rect">
            <a:avLst/>
          </a:prstGeom>
        </p:spPr>
        <p:txBody>
          <a:bodyPr/>
          <a:lstStyle/>
          <a:p>
            <a:pPr lvl="1" algn="r">
              <a:lnSpc>
                <a:spcPct val="80000"/>
              </a:lnSpc>
              <a:spcBef>
                <a:spcPts val="0"/>
              </a:spcBef>
              <a:defRPr sz="12100">
                <a:solidFill>
                  <a:srgbClr val="24BD9A"/>
                </a:solidFill>
              </a:defRPr>
            </a:pPr>
            <a:r>
              <a:t>Geometry</a:t>
            </a:r>
          </a:p>
        </p:txBody>
      </p:sp>
      <p:sp>
        <p:nvSpPr>
          <p:cNvPr id="131" name="SSS, SAS, ASA, AAS &amp; HL…"/>
          <p:cNvSpPr txBox="1"/>
          <p:nvPr>
            <p:ph type="body" sz="quarter" idx="1"/>
          </p:nvPr>
        </p:nvSpPr>
        <p:spPr>
          <a:prstGeom prst="rect">
            <a:avLst/>
          </a:prstGeom>
        </p:spPr>
        <p:txBody>
          <a:bodyPr/>
          <a:lstStyle/>
          <a:p>
            <a:pPr defTabSz="455675">
              <a:spcBef>
                <a:spcPts val="400"/>
              </a:spcBef>
              <a:defRPr sz="3743">
                <a:solidFill>
                  <a:srgbClr val="196978"/>
                </a:solidFill>
              </a:defRPr>
            </a:pPr>
            <a:r>
              <a:t>SSS, SAS, ASA, AAS &amp; HL</a:t>
            </a:r>
          </a:p>
          <a:p>
            <a:pPr defTabSz="455675">
              <a:spcBef>
                <a:spcPts val="400"/>
              </a:spcBef>
              <a:defRPr sz="3743">
                <a:solidFill>
                  <a:srgbClr val="196978"/>
                </a:solidFill>
              </a:defRPr>
            </a:pPr>
            <a:r>
              <a:t>FA: BB- Ms. Johnson 2017/2018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197"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8" name="Yes; AAS"/>
          <p:cNvSpPr txBox="1"/>
          <p:nvPr>
            <p:ph type="body" sz="quarter" idx="1"/>
          </p:nvPr>
        </p:nvSpPr>
        <p:spPr>
          <a:prstGeom prst="rect">
            <a:avLst/>
          </a:prstGeom>
        </p:spPr>
        <p:txBody>
          <a:bodyPr/>
          <a:lstStyle>
            <a:lvl1pPr algn="ctr"/>
          </a:lstStyle>
          <a:p>
            <a:pPr/>
            <a:r>
              <a:t>Yes; AAS</a:t>
            </a:r>
          </a:p>
        </p:txBody>
      </p:sp>
      <p:sp>
        <p:nvSpPr>
          <p:cNvPr id="199" name="Is it possible to prove that these two triangles are congruent?"/>
          <p:cNvSpPr txBox="1"/>
          <p:nvPr/>
        </p:nvSpPr>
        <p:spPr>
          <a:xfrm>
            <a:off x="405992" y="118421"/>
            <a:ext cx="6999966" cy="242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45" sz="4600">
                <a:latin typeface="Palatino"/>
                <a:ea typeface="Palatino"/>
                <a:cs typeface="Palatino"/>
                <a:sym typeface="Palatino"/>
              </a:defRPr>
            </a:lvl1pPr>
          </a:lstStyle>
          <a:p>
            <a:pPr/>
            <a:r>
              <a:t>Is it possible to prove that these two triangles are congruent?</a:t>
            </a:r>
          </a:p>
        </p:txBody>
      </p:sp>
      <p:sp>
        <p:nvSpPr>
          <p:cNvPr id="200" name="Angle B and Angle R are congruent- shown by the single arc within the angle."/>
          <p:cNvSpPr txBox="1"/>
          <p:nvPr/>
        </p:nvSpPr>
        <p:spPr>
          <a:xfrm>
            <a:off x="8025718" y="145996"/>
            <a:ext cx="448446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Angle B and Angle R are congruent- shown by the single arc within the angle.</a:t>
            </a:r>
          </a:p>
        </p:txBody>
      </p:sp>
      <p:sp>
        <p:nvSpPr>
          <p:cNvPr id="201" name="Angle A and Angle Q are congruent- shown by the double arcs within the angle."/>
          <p:cNvSpPr txBox="1"/>
          <p:nvPr/>
        </p:nvSpPr>
        <p:spPr>
          <a:xfrm>
            <a:off x="7833838" y="3365499"/>
            <a:ext cx="486822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C8FF00"/>
                </a:solidFill>
                <a:latin typeface="Arial Black"/>
                <a:ea typeface="Arial Black"/>
                <a:cs typeface="Arial Black"/>
                <a:sym typeface="Arial Black"/>
              </a:defRPr>
            </a:lvl1pPr>
          </a:lstStyle>
          <a:p>
            <a:pPr/>
            <a:r>
              <a:t>Angle A and Angle Q are congruent- shown by the double arcs within the angle.</a:t>
            </a:r>
          </a:p>
        </p:txBody>
      </p:sp>
      <p:sp>
        <p:nvSpPr>
          <p:cNvPr id="202" name="Side AC and Side QS are congruent- shown by the single dash on each side."/>
          <p:cNvSpPr txBox="1"/>
          <p:nvPr/>
        </p:nvSpPr>
        <p:spPr>
          <a:xfrm>
            <a:off x="8000072" y="6632654"/>
            <a:ext cx="486822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Side AC and Side QS are congruent- shown by the single dash on each side.</a:t>
            </a:r>
          </a:p>
        </p:txBody>
      </p:sp>
      <p:pic>
        <p:nvPicPr>
          <p:cNvPr id="203" name="Screen Shot 2017-10-22 at 2.58.05 PM.png" descr="Screen Shot 2017-10-22 at 2.58.05 PM.png"/>
          <p:cNvPicPr>
            <a:picLocks noChangeAspect="1"/>
          </p:cNvPicPr>
          <p:nvPr/>
        </p:nvPicPr>
        <p:blipFill>
          <a:blip r:embed="rId3">
            <a:extLst/>
          </a:blip>
          <a:stretch>
            <a:fillRect/>
          </a:stretch>
        </p:blipFill>
        <p:spPr>
          <a:xfrm>
            <a:off x="1566493" y="2667746"/>
            <a:ext cx="4369733" cy="419170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fade" transition="in">
                                      <p:cBhvr>
                                        <p:cTn id="7" dur="1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1"/>
                                        </p:tgtEl>
                                        <p:attrNameLst>
                                          <p:attrName>style.visibility</p:attrName>
                                        </p:attrNameLst>
                                      </p:cBhvr>
                                      <p:to>
                                        <p:strVal val="visible"/>
                                      </p:to>
                                    </p:set>
                                    <p:animEffect filter="fade" transition="in">
                                      <p:cBhvr>
                                        <p:cTn id="12" dur="1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02"/>
                                        </p:tgtEl>
                                        <p:attrNameLst>
                                          <p:attrName>style.visibility</p:attrName>
                                        </p:attrNameLst>
                                      </p:cBhvr>
                                      <p:to>
                                        <p:strVal val="visible"/>
                                      </p:to>
                                    </p:set>
                                    <p:animEffect filter="fade" transition="in">
                                      <p:cBhvr>
                                        <p:cTn id="17" dur="15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98"/>
                                        </p:tgtEl>
                                        <p:attrNameLst>
                                          <p:attrName>style.visibility</p:attrName>
                                        </p:attrNameLst>
                                      </p:cBhvr>
                                      <p:to>
                                        <p:strVal val="visible"/>
                                      </p:to>
                                    </p:set>
                                    <p:animEffect filter="fade" transition="in">
                                      <p:cBhvr>
                                        <p:cTn id="22" dur="1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4"/>
      <p:bldP build="whole" bldLvl="1" animBg="1" rev="0" advAuto="0" spid="201" grpId="2"/>
      <p:bldP build="whole" bldLvl="1" animBg="1" rev="0" advAuto="0" spid="202" grpId="3"/>
      <p:bldP build="whole" bldLvl="1" animBg="1" rev="0" advAuto="0" spid="20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118295074_2675x2907.jpeg" descr="118295074_2675x2907.jpeg"/>
          <p:cNvPicPr>
            <a:picLocks noChangeAspect="1"/>
          </p:cNvPicPr>
          <p:nvPr>
            <p:ph type="pic" idx="13"/>
          </p:nvPr>
        </p:nvPicPr>
        <p:blipFill>
          <a:blip r:embed="rId2">
            <a:extLst/>
          </a:blip>
          <a:srcRect l="14129" t="0" r="14129" b="0"/>
          <a:stretch>
            <a:fillRect/>
          </a:stretch>
        </p:blipFill>
        <p:spPr>
          <a:prstGeom prst="rect">
            <a:avLst/>
          </a:prstGeom>
        </p:spPr>
      </p:pic>
      <p:sp>
        <p:nvSpPr>
          <p:cNvPr id="206"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7" name="Proving Triangles Congruent"/>
          <p:cNvSpPr txBox="1"/>
          <p:nvPr>
            <p:ph type="title"/>
          </p:nvPr>
        </p:nvSpPr>
        <p:spPr>
          <a:prstGeom prst="rect">
            <a:avLst/>
          </a:prstGeom>
        </p:spPr>
        <p:txBody>
          <a:bodyPr/>
          <a:lstStyle>
            <a:lvl1pPr defTabSz="455675">
              <a:spcBef>
                <a:spcPts val="1700"/>
              </a:spcBef>
              <a:defRPr sz="4055"/>
            </a:lvl1pPr>
          </a:lstStyle>
          <a:p>
            <a:pPr/>
            <a:r>
              <a:t>Proving Triangles Congruent</a:t>
            </a:r>
          </a:p>
        </p:txBody>
      </p:sp>
      <p:sp>
        <p:nvSpPr>
          <p:cNvPr id="208" name="Hypotenuse-Leg (HL) Congruence Theorem…"/>
          <p:cNvSpPr txBox="1"/>
          <p:nvPr>
            <p:ph type="body" sz="half" idx="1"/>
          </p:nvPr>
        </p:nvSpPr>
        <p:spPr>
          <a:prstGeom prst="rect">
            <a:avLst/>
          </a:prstGeom>
        </p:spPr>
        <p:txBody>
          <a:bodyPr/>
          <a:lstStyle/>
          <a:p>
            <a:pPr marL="371565" indent="-371565">
              <a:defRPr sz="3500"/>
            </a:pPr>
            <a:r>
              <a:rPr b="1" sz="3200"/>
              <a:t>Hypotenuse-Leg (HL)</a:t>
            </a:r>
            <a:r>
              <a:rPr b="1"/>
              <a:t> </a:t>
            </a:r>
            <a:r>
              <a:t>Congruence Theorem</a:t>
            </a:r>
          </a:p>
          <a:p>
            <a:pPr lvl="1">
              <a:defRPr sz="3500"/>
            </a:pPr>
            <a:r>
              <a:t>If the hypotenuse and a leg of a right triangle are congruent to the hypotenuse and a leg of a second right triangle, then the two triangles are congruent.</a:t>
            </a:r>
          </a:p>
        </p:txBody>
      </p:sp>
      <p:pic>
        <p:nvPicPr>
          <p:cNvPr id="209" name="Screen Shot 2017-10-22 at 3.10.15 PM.png" descr="Screen Shot 2017-10-22 at 3.10.15 PM.png"/>
          <p:cNvPicPr>
            <a:picLocks noChangeAspect="1"/>
          </p:cNvPicPr>
          <p:nvPr/>
        </p:nvPicPr>
        <p:blipFill>
          <a:blip r:embed="rId3">
            <a:extLst/>
          </a:blip>
          <a:stretch>
            <a:fillRect/>
          </a:stretch>
        </p:blipFill>
        <p:spPr>
          <a:xfrm>
            <a:off x="815962" y="875188"/>
            <a:ext cx="4806976" cy="3699487"/>
          </a:xfrm>
          <a:prstGeom prst="rect">
            <a:avLst/>
          </a:prstGeom>
          <a:ln w="12700">
            <a:miter lim="400000"/>
          </a:ln>
        </p:spPr>
      </p:pic>
      <p:sp>
        <p:nvSpPr>
          <p:cNvPr id="210" name="The hypotenuse of triangle ABC is congruent to the hypotenuse of triangle DEF.…"/>
          <p:cNvSpPr txBox="1"/>
          <p:nvPr/>
        </p:nvSpPr>
        <p:spPr>
          <a:xfrm>
            <a:off x="975423" y="4661978"/>
            <a:ext cx="4488054" cy="563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pc="31" sz="3100">
                <a:solidFill>
                  <a:srgbClr val="F6F8FF"/>
                </a:solidFill>
                <a:latin typeface="Impact"/>
                <a:ea typeface="Impact"/>
                <a:cs typeface="Impact"/>
                <a:sym typeface="Impact"/>
              </a:defRPr>
            </a:pPr>
            <a:r>
              <a:t>The hypotenuse of triangle ABC is congruent to the hypotenuse of triangle DEF.</a:t>
            </a:r>
          </a:p>
          <a:p>
            <a:pPr>
              <a:defRPr i="0" spc="31" sz="3100">
                <a:solidFill>
                  <a:srgbClr val="F6F8FF"/>
                </a:solidFill>
                <a:latin typeface="Impact"/>
                <a:ea typeface="Impact"/>
                <a:cs typeface="Impact"/>
                <a:sym typeface="Impact"/>
              </a:defRPr>
            </a:pPr>
          </a:p>
          <a:p>
            <a:pPr>
              <a:defRPr i="0" spc="31" sz="3100">
                <a:solidFill>
                  <a:srgbClr val="F6F8FF"/>
                </a:solidFill>
                <a:latin typeface="Impact"/>
                <a:ea typeface="Impact"/>
                <a:cs typeface="Impact"/>
                <a:sym typeface="Impact"/>
              </a:defRPr>
            </a:pPr>
            <a:r>
              <a:t>Leg AC of triangle ABC is congruent to leg DF of triangle DEF.</a:t>
            </a:r>
          </a:p>
          <a:p>
            <a:pPr>
              <a:defRPr b="1">
                <a:solidFill>
                  <a:srgbClr val="FFFFFF"/>
                </a:solidFil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213"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14" name="Yes; HL"/>
          <p:cNvSpPr txBox="1"/>
          <p:nvPr>
            <p:ph type="body" sz="quarter" idx="1"/>
          </p:nvPr>
        </p:nvSpPr>
        <p:spPr>
          <a:prstGeom prst="rect">
            <a:avLst/>
          </a:prstGeom>
        </p:spPr>
        <p:txBody>
          <a:bodyPr/>
          <a:lstStyle>
            <a:lvl1pPr algn="ctr"/>
          </a:lstStyle>
          <a:p>
            <a:pPr/>
            <a:r>
              <a:t>Yes; HL</a:t>
            </a:r>
          </a:p>
        </p:txBody>
      </p:sp>
      <p:sp>
        <p:nvSpPr>
          <p:cNvPr id="215" name="Is it possible to prove that these two triangles are congruent?"/>
          <p:cNvSpPr txBox="1"/>
          <p:nvPr/>
        </p:nvSpPr>
        <p:spPr>
          <a:xfrm>
            <a:off x="405992" y="118421"/>
            <a:ext cx="6999966" cy="242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45" sz="4600">
                <a:latin typeface="Palatino"/>
                <a:ea typeface="Palatino"/>
                <a:cs typeface="Palatino"/>
                <a:sym typeface="Palatino"/>
              </a:defRPr>
            </a:lvl1pPr>
          </a:lstStyle>
          <a:p>
            <a:pPr/>
            <a:r>
              <a:t>Is it possible to prove that these two triangles are congruent?</a:t>
            </a:r>
          </a:p>
        </p:txBody>
      </p:sp>
      <p:sp>
        <p:nvSpPr>
          <p:cNvPr id="216" name="The hypotenuse of triangle LMN is congruent to the hypotenuse of triangle SRL- shown by the two dashes present."/>
          <p:cNvSpPr txBox="1"/>
          <p:nvPr/>
        </p:nvSpPr>
        <p:spPr>
          <a:xfrm>
            <a:off x="8025718" y="838730"/>
            <a:ext cx="4484464" cy="419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The hypotenuse of triangle LMN is congruent to the hypotenuse of triangle SRL- shown by the two dashes present.</a:t>
            </a:r>
          </a:p>
        </p:txBody>
      </p:sp>
      <p:sp>
        <p:nvSpPr>
          <p:cNvPr id="217" name="Leg MN is congruent to leg RL- shown by the single dash that is present."/>
          <p:cNvSpPr txBox="1"/>
          <p:nvPr/>
        </p:nvSpPr>
        <p:spPr>
          <a:xfrm>
            <a:off x="7972903" y="5753046"/>
            <a:ext cx="4868223"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C8FF00"/>
                </a:solidFill>
                <a:latin typeface="Arial Black"/>
                <a:ea typeface="Arial Black"/>
                <a:cs typeface="Arial Black"/>
                <a:sym typeface="Arial Black"/>
              </a:defRPr>
            </a:lvl1pPr>
          </a:lstStyle>
          <a:p>
            <a:pPr/>
            <a:r>
              <a:t>Leg MN is congruent to leg RL- shown by the single dash that is present.</a:t>
            </a:r>
          </a:p>
        </p:txBody>
      </p:sp>
      <p:pic>
        <p:nvPicPr>
          <p:cNvPr id="218" name="Screen Shot 2017-10-22 at 3.34.28 PM.png" descr="Screen Shot 2017-10-22 at 3.34.28 PM.png"/>
          <p:cNvPicPr>
            <a:picLocks noChangeAspect="1"/>
          </p:cNvPicPr>
          <p:nvPr/>
        </p:nvPicPr>
        <p:blipFill>
          <a:blip r:embed="rId3">
            <a:extLst/>
          </a:blip>
          <a:stretch>
            <a:fillRect/>
          </a:stretch>
        </p:blipFill>
        <p:spPr>
          <a:xfrm>
            <a:off x="1783419" y="2983147"/>
            <a:ext cx="4245112" cy="378730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fade" transition="in">
                                      <p:cBhvr>
                                        <p:cTn id="7" dur="1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7"/>
                                        </p:tgtEl>
                                        <p:attrNameLst>
                                          <p:attrName>style.visibility</p:attrName>
                                        </p:attrNameLst>
                                      </p:cBhvr>
                                      <p:to>
                                        <p:strVal val="visible"/>
                                      </p:to>
                                    </p:set>
                                    <p:animEffect filter="fade" transition="in">
                                      <p:cBhvr>
                                        <p:cTn id="12" dur="1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14"/>
                                        </p:tgtEl>
                                        <p:attrNameLst>
                                          <p:attrName>style.visibility</p:attrName>
                                        </p:attrNameLst>
                                      </p:cBhvr>
                                      <p:to>
                                        <p:strVal val="visible"/>
                                      </p:to>
                                    </p:set>
                                    <p:animEffect filter="fade" transition="in">
                                      <p:cBhvr>
                                        <p:cTn id="17" dur="1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3"/>
      <p:bldP build="whole" bldLvl="1" animBg="1" rev="0" advAuto="0" spid="216" grpId="1"/>
      <p:bldP build="whole" bldLvl="1" animBg="1" rev="0" advAuto="0" spid="217"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 descr="Image"/>
          <p:cNvPicPr>
            <a:picLocks noChangeAspect="1"/>
          </p:cNvPicPr>
          <p:nvPr>
            <p:ph type="pic" idx="13"/>
          </p:nvPr>
        </p:nvPicPr>
        <p:blipFill>
          <a:blip r:embed="rId2">
            <a:extLst/>
          </a:blip>
          <a:srcRect l="0" t="784" r="340" b="8898"/>
          <a:stretch>
            <a:fillRect/>
          </a:stretch>
        </p:blipFill>
        <p:spPr>
          <a:xfrm>
            <a:off x="-735872" y="-151107"/>
            <a:ext cx="10057018" cy="9902294"/>
          </a:xfrm>
          <a:prstGeom prst="rect">
            <a:avLst/>
          </a:prstGeom>
        </p:spPr>
      </p:pic>
      <p:pic>
        <p:nvPicPr>
          <p:cNvPr id="134" name="Image" descr="Image"/>
          <p:cNvPicPr>
            <a:picLocks noChangeAspect="1"/>
          </p:cNvPicPr>
          <p:nvPr>
            <p:ph type="pic" idx="14"/>
          </p:nvPr>
        </p:nvPicPr>
        <p:blipFill>
          <a:blip r:embed="rId3">
            <a:extLst/>
          </a:blip>
          <a:srcRect l="3486" t="3225" r="14898" b="17944"/>
          <a:stretch>
            <a:fillRect/>
          </a:stretch>
        </p:blipFill>
        <p:spPr>
          <a:xfrm>
            <a:off x="7347697" y="-100334"/>
            <a:ext cx="6132280" cy="5119279"/>
          </a:xfrm>
          <a:prstGeom prst="rect">
            <a:avLst/>
          </a:prstGeom>
        </p:spPr>
      </p:pic>
      <p:pic>
        <p:nvPicPr>
          <p:cNvPr id="135" name="Image" descr="Image"/>
          <p:cNvPicPr>
            <a:picLocks noChangeAspect="1"/>
          </p:cNvPicPr>
          <p:nvPr>
            <p:ph type="pic" idx="15"/>
          </p:nvPr>
        </p:nvPicPr>
        <p:blipFill>
          <a:blip r:embed="rId4">
            <a:extLst/>
          </a:blip>
          <a:srcRect l="568" t="568" r="3125" b="19034"/>
          <a:stretch>
            <a:fillRect/>
          </a:stretch>
        </p:blipFill>
        <p:spPr>
          <a:xfrm>
            <a:off x="7338417" y="4967144"/>
            <a:ext cx="5897132" cy="4922974"/>
          </a:xfrm>
          <a:prstGeom prst="rect">
            <a:avLst/>
          </a:prstGeom>
        </p:spPr>
      </p:pic>
      <p:sp>
        <p:nvSpPr>
          <p:cNvPr id="136" name="Corresponding Parts"/>
          <p:cNvSpPr txBox="1"/>
          <p:nvPr/>
        </p:nvSpPr>
        <p:spPr>
          <a:xfrm>
            <a:off x="246304" y="106523"/>
            <a:ext cx="6834339"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61" sz="6100">
                <a:solidFill>
                  <a:srgbClr val="FEFDFF"/>
                </a:solidFill>
                <a:latin typeface="Impact"/>
                <a:ea typeface="Impact"/>
                <a:cs typeface="Impact"/>
                <a:sym typeface="Impact"/>
              </a:defRPr>
            </a:lvl1pPr>
          </a:lstStyle>
          <a:p>
            <a:pPr/>
            <a:r>
              <a:t>Corresponding Parts</a:t>
            </a:r>
          </a:p>
        </p:txBody>
      </p:sp>
      <p:sp>
        <p:nvSpPr>
          <p:cNvPr id="137" name="Recall that in order for lines or angles to be congruent, they had to have equal measures.  In that same way, congruent triangles are triangles that have corresponding sides and angles that are congruent, which gives them the same size and shape.…"/>
          <p:cNvSpPr txBox="1"/>
          <p:nvPr/>
        </p:nvSpPr>
        <p:spPr>
          <a:xfrm>
            <a:off x="350983" y="1308421"/>
            <a:ext cx="6624981" cy="817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pc="26" sz="2700">
                <a:solidFill>
                  <a:srgbClr val="FEFDFF"/>
                </a:solidFill>
                <a:latin typeface="Arial Black"/>
                <a:ea typeface="Arial Black"/>
                <a:cs typeface="Arial Black"/>
                <a:sym typeface="Arial Black"/>
              </a:defRPr>
            </a:pPr>
            <a:r>
              <a:t>Recall that in order for lines or angles to be congruent, they had to have equal measures.  In that same way, congruent triangles are triangles that have corresponding sides and angles that are congruent, which gives them the same size and shape. </a:t>
            </a:r>
          </a:p>
          <a:p>
            <a:pPr>
              <a:defRPr i="0" spc="26" sz="2700">
                <a:solidFill>
                  <a:srgbClr val="FEFDFF"/>
                </a:solidFill>
                <a:latin typeface="Arial Black"/>
                <a:ea typeface="Arial Black"/>
                <a:cs typeface="Arial Black"/>
                <a:sym typeface="Arial Black"/>
              </a:defRPr>
            </a:pPr>
          </a:p>
          <a:p>
            <a:pPr>
              <a:defRPr i="0" spc="26" sz="2700">
                <a:solidFill>
                  <a:srgbClr val="FEFDFF"/>
                </a:solidFill>
                <a:latin typeface="Arial Black"/>
                <a:ea typeface="Arial Black"/>
                <a:cs typeface="Arial Black"/>
                <a:sym typeface="Arial Black"/>
              </a:defRPr>
            </a:pPr>
            <a:r>
              <a:t>Because side and angle correspondence is important, we have to be careful with the way we name triangles.  For instance, if we state that Triangle ABC is congruent to Triangle DEF, it implies the following:</a:t>
            </a:r>
          </a:p>
        </p:txBody>
      </p:sp>
      <p:pic>
        <p:nvPicPr>
          <p:cNvPr id="138" name="Image" descr="Image"/>
          <p:cNvPicPr>
            <a:picLocks noChangeAspect="1"/>
          </p:cNvPicPr>
          <p:nvPr/>
        </p:nvPicPr>
        <p:blipFill>
          <a:blip r:embed="rId5">
            <a:extLst/>
          </a:blip>
          <a:stretch>
            <a:fillRect/>
          </a:stretch>
        </p:blipFill>
        <p:spPr>
          <a:xfrm>
            <a:off x="7531718" y="1264446"/>
            <a:ext cx="5510564" cy="2389731"/>
          </a:xfrm>
          <a:prstGeom prst="rect">
            <a:avLst/>
          </a:prstGeom>
          <a:ln w="12700">
            <a:miter lim="400000"/>
          </a:ln>
        </p:spPr>
      </p:pic>
      <p:pic>
        <p:nvPicPr>
          <p:cNvPr id="139" name="Image" descr="Image"/>
          <p:cNvPicPr>
            <a:picLocks noChangeAspect="1"/>
          </p:cNvPicPr>
          <p:nvPr/>
        </p:nvPicPr>
        <p:blipFill>
          <a:blip r:embed="rId6">
            <a:extLst/>
          </a:blip>
          <a:stretch>
            <a:fillRect/>
          </a:stretch>
        </p:blipFill>
        <p:spPr>
          <a:xfrm>
            <a:off x="9255841" y="5322920"/>
            <a:ext cx="2062318" cy="421128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ph type="pic" idx="13"/>
          </p:nvPr>
        </p:nvPicPr>
        <p:blipFill>
          <a:blip r:embed="rId2">
            <a:extLst/>
          </a:blip>
          <a:srcRect l="2257" t="129" r="26205" b="129"/>
          <a:stretch>
            <a:fillRect/>
          </a:stretch>
        </p:blipFill>
        <p:spPr>
          <a:prstGeom prst="rect">
            <a:avLst/>
          </a:prstGeom>
        </p:spPr>
      </p:pic>
      <p:sp>
        <p:nvSpPr>
          <p:cNvPr id="142"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3" name="Proving Triangles Congruent"/>
          <p:cNvSpPr txBox="1"/>
          <p:nvPr>
            <p:ph type="title"/>
          </p:nvPr>
        </p:nvSpPr>
        <p:spPr>
          <a:prstGeom prst="rect">
            <a:avLst/>
          </a:prstGeom>
        </p:spPr>
        <p:txBody>
          <a:bodyPr/>
          <a:lstStyle>
            <a:lvl1pPr defTabSz="455675">
              <a:spcBef>
                <a:spcPts val="1700"/>
              </a:spcBef>
              <a:defRPr sz="4055"/>
            </a:lvl1pPr>
          </a:lstStyle>
          <a:p>
            <a:pPr/>
            <a:r>
              <a:t>Proving Triangles Congruent</a:t>
            </a:r>
          </a:p>
        </p:txBody>
      </p:sp>
      <p:sp>
        <p:nvSpPr>
          <p:cNvPr id="144" name="Side-Side-Side (SSS) Congruence Postulate…"/>
          <p:cNvSpPr txBox="1"/>
          <p:nvPr>
            <p:ph type="body" sz="half" idx="1"/>
          </p:nvPr>
        </p:nvSpPr>
        <p:spPr>
          <a:prstGeom prst="rect">
            <a:avLst/>
          </a:prstGeom>
        </p:spPr>
        <p:txBody>
          <a:bodyPr/>
          <a:lstStyle/>
          <a:p>
            <a:pPr>
              <a:defRPr sz="3500"/>
            </a:pPr>
            <a:r>
              <a:rPr b="1"/>
              <a:t>Side-Side-Side (SSS) </a:t>
            </a:r>
            <a:r>
              <a:t>Congruence Postulate</a:t>
            </a:r>
          </a:p>
          <a:p>
            <a:pPr lvl="1">
              <a:defRPr sz="3500"/>
            </a:pPr>
            <a:r>
              <a:t>If three sides of one triangle are congruent to three sides of a second triangle, then the two triangles are congruent.</a:t>
            </a:r>
          </a:p>
        </p:txBody>
      </p:sp>
      <p:pic>
        <p:nvPicPr>
          <p:cNvPr id="145" name="Screen Shot 2017-10-22 at 2.26.19 PM.png" descr="Screen Shot 2017-10-22 at 2.26.19 PM.png"/>
          <p:cNvPicPr>
            <a:picLocks noChangeAspect="1"/>
          </p:cNvPicPr>
          <p:nvPr/>
        </p:nvPicPr>
        <p:blipFill>
          <a:blip r:embed="rId3">
            <a:extLst/>
          </a:blip>
          <a:stretch>
            <a:fillRect/>
          </a:stretch>
        </p:blipFill>
        <p:spPr>
          <a:xfrm>
            <a:off x="362862" y="1869193"/>
            <a:ext cx="5713176" cy="2012933"/>
          </a:xfrm>
          <a:prstGeom prst="rect">
            <a:avLst/>
          </a:prstGeom>
          <a:ln w="12700">
            <a:miter lim="400000"/>
          </a:ln>
        </p:spPr>
      </p:pic>
      <p:pic>
        <p:nvPicPr>
          <p:cNvPr id="146" name="Screen Shot 2017-10-22 at 2.26.45 PM.png" descr="Screen Shot 2017-10-22 at 2.26.45 PM.png"/>
          <p:cNvPicPr>
            <a:picLocks noChangeAspect="1"/>
          </p:cNvPicPr>
          <p:nvPr/>
        </p:nvPicPr>
        <p:blipFill>
          <a:blip r:embed="rId4">
            <a:extLst/>
          </a:blip>
          <a:stretch>
            <a:fillRect/>
          </a:stretch>
        </p:blipFill>
        <p:spPr>
          <a:xfrm>
            <a:off x="737532" y="4793524"/>
            <a:ext cx="4963836" cy="256534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149"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0" name="Yes; SSS"/>
          <p:cNvSpPr txBox="1"/>
          <p:nvPr>
            <p:ph type="body" sz="quarter" idx="1"/>
          </p:nvPr>
        </p:nvSpPr>
        <p:spPr>
          <a:prstGeom prst="rect">
            <a:avLst/>
          </a:prstGeom>
        </p:spPr>
        <p:txBody>
          <a:bodyPr/>
          <a:lstStyle>
            <a:lvl1pPr algn="ctr"/>
          </a:lstStyle>
          <a:p>
            <a:pPr/>
            <a:r>
              <a:t>Yes; SSS</a:t>
            </a:r>
          </a:p>
        </p:txBody>
      </p:sp>
      <p:sp>
        <p:nvSpPr>
          <p:cNvPr id="151" name="Is it possible to prove that these two triangles are congruent?"/>
          <p:cNvSpPr txBox="1"/>
          <p:nvPr/>
        </p:nvSpPr>
        <p:spPr>
          <a:xfrm>
            <a:off x="405992" y="118421"/>
            <a:ext cx="6999966" cy="242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45" sz="4600">
                <a:latin typeface="Palatino"/>
                <a:ea typeface="Palatino"/>
                <a:cs typeface="Palatino"/>
                <a:sym typeface="Palatino"/>
              </a:defRPr>
            </a:lvl1pPr>
          </a:lstStyle>
          <a:p>
            <a:pPr/>
            <a:r>
              <a:t>Is it possible to prove that these two triangles are congruent?</a:t>
            </a:r>
          </a:p>
        </p:txBody>
      </p:sp>
      <p:sp>
        <p:nvSpPr>
          <p:cNvPr id="152" name="Side DE is congruent to Side DG- shown by the two dashes that are present."/>
          <p:cNvSpPr txBox="1"/>
          <p:nvPr/>
        </p:nvSpPr>
        <p:spPr>
          <a:xfrm>
            <a:off x="8025718" y="145996"/>
            <a:ext cx="448446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Side DE is congruent to Side DG- shown by the two dashes that are present. </a:t>
            </a:r>
          </a:p>
        </p:txBody>
      </p:sp>
      <p:sp>
        <p:nvSpPr>
          <p:cNvPr id="153" name="Side EF is congruent to Side GF- shown by the single dash that’s present."/>
          <p:cNvSpPr txBox="1"/>
          <p:nvPr/>
        </p:nvSpPr>
        <p:spPr>
          <a:xfrm>
            <a:off x="8000072" y="3148184"/>
            <a:ext cx="4868223"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C8FF00"/>
                </a:solidFill>
                <a:latin typeface="Arial Black"/>
                <a:ea typeface="Arial Black"/>
                <a:cs typeface="Arial Black"/>
                <a:sym typeface="Arial Black"/>
              </a:defRPr>
            </a:lvl1pPr>
          </a:lstStyle>
          <a:p>
            <a:pPr/>
            <a:r>
              <a:t>Side EF is congruent to Side GF- shown by the single dash that’s present.</a:t>
            </a:r>
          </a:p>
        </p:txBody>
      </p:sp>
      <p:sp>
        <p:nvSpPr>
          <p:cNvPr id="154" name="Side DF is congruent to side DF- shown by the fact that they are a shared side."/>
          <p:cNvSpPr txBox="1"/>
          <p:nvPr/>
        </p:nvSpPr>
        <p:spPr>
          <a:xfrm>
            <a:off x="8000072" y="6340554"/>
            <a:ext cx="4868223"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Side DF is congruent to side DF- shown by the fact that they are a shared side.</a:t>
            </a:r>
          </a:p>
        </p:txBody>
      </p:sp>
      <p:pic>
        <p:nvPicPr>
          <p:cNvPr id="155" name="Screen Shot 2017-10-22 at 2.35.52 PM.png" descr="Screen Shot 2017-10-22 at 2.35.52 PM.png"/>
          <p:cNvPicPr>
            <a:picLocks noChangeAspect="1"/>
          </p:cNvPicPr>
          <p:nvPr/>
        </p:nvPicPr>
        <p:blipFill>
          <a:blip r:embed="rId3">
            <a:extLst/>
          </a:blip>
          <a:stretch>
            <a:fillRect/>
          </a:stretch>
        </p:blipFill>
        <p:spPr>
          <a:xfrm>
            <a:off x="2015359" y="2824533"/>
            <a:ext cx="3563882" cy="34758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fade" transition="in">
                                      <p:cBhvr>
                                        <p:cTn id="7" dur="1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53"/>
                                        </p:tgtEl>
                                        <p:attrNameLst>
                                          <p:attrName>style.visibility</p:attrName>
                                        </p:attrNameLst>
                                      </p:cBhvr>
                                      <p:to>
                                        <p:strVal val="visible"/>
                                      </p:to>
                                    </p:set>
                                    <p:animEffect filter="fade" transition="in">
                                      <p:cBhvr>
                                        <p:cTn id="12" dur="1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54"/>
                                        </p:tgtEl>
                                        <p:attrNameLst>
                                          <p:attrName>style.visibility</p:attrName>
                                        </p:attrNameLst>
                                      </p:cBhvr>
                                      <p:to>
                                        <p:strVal val="visible"/>
                                      </p:to>
                                    </p:set>
                                    <p:animEffect filter="fade" transition="in">
                                      <p:cBhvr>
                                        <p:cTn id="17" dur="1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50"/>
                                        </p:tgtEl>
                                        <p:attrNameLst>
                                          <p:attrName>style.visibility</p:attrName>
                                        </p:attrNameLst>
                                      </p:cBhvr>
                                      <p:to>
                                        <p:strVal val="visible"/>
                                      </p:to>
                                    </p:set>
                                    <p:animEffect filter="fade" transition="in">
                                      <p:cBhvr>
                                        <p:cTn id="22" dur="1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2"/>
      <p:bldP build="whole" bldLvl="1" animBg="1" rev="0" advAuto="0" spid="152" grpId="1"/>
      <p:bldP build="whole" bldLvl="1" animBg="1" rev="0" advAuto="0" spid="150" grpId="4"/>
      <p:bldP build="whole" bldLvl="1" animBg="1" rev="0" advAuto="0" spid="154"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Image" descr="Image"/>
          <p:cNvPicPr>
            <a:picLocks noChangeAspect="1"/>
          </p:cNvPicPr>
          <p:nvPr>
            <p:ph type="pic" idx="13"/>
          </p:nvPr>
        </p:nvPicPr>
        <p:blipFill>
          <a:blip r:embed="rId2">
            <a:extLst/>
          </a:blip>
          <a:srcRect l="2257" t="129" r="26205" b="129"/>
          <a:stretch>
            <a:fillRect/>
          </a:stretch>
        </p:blipFill>
        <p:spPr>
          <a:prstGeom prst="rect">
            <a:avLst/>
          </a:prstGeom>
        </p:spPr>
      </p:pic>
      <p:sp>
        <p:nvSpPr>
          <p:cNvPr id="158"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9" name="Proving Triangles Congruent"/>
          <p:cNvSpPr txBox="1"/>
          <p:nvPr>
            <p:ph type="title"/>
          </p:nvPr>
        </p:nvSpPr>
        <p:spPr>
          <a:prstGeom prst="rect">
            <a:avLst/>
          </a:prstGeom>
        </p:spPr>
        <p:txBody>
          <a:bodyPr/>
          <a:lstStyle>
            <a:lvl1pPr defTabSz="455675">
              <a:spcBef>
                <a:spcPts val="1700"/>
              </a:spcBef>
              <a:defRPr sz="4055"/>
            </a:lvl1pPr>
          </a:lstStyle>
          <a:p>
            <a:pPr/>
            <a:r>
              <a:t>Proving Triangles Congruent</a:t>
            </a:r>
          </a:p>
        </p:txBody>
      </p:sp>
      <p:sp>
        <p:nvSpPr>
          <p:cNvPr id="160" name="Side-Angle-Side (SAS) Congruence Postulate…"/>
          <p:cNvSpPr txBox="1"/>
          <p:nvPr>
            <p:ph type="body" sz="half" idx="1"/>
          </p:nvPr>
        </p:nvSpPr>
        <p:spPr>
          <a:prstGeom prst="rect">
            <a:avLst/>
          </a:prstGeom>
        </p:spPr>
        <p:txBody>
          <a:bodyPr/>
          <a:lstStyle/>
          <a:p>
            <a:pPr>
              <a:defRPr sz="3500"/>
            </a:pPr>
            <a:r>
              <a:rPr b="1"/>
              <a:t>Side-Angle-Side (SAS) </a:t>
            </a:r>
            <a:r>
              <a:t>Congruence Postulate</a:t>
            </a:r>
          </a:p>
          <a:p>
            <a:pPr lvl="1">
              <a:defRPr sz="3500"/>
            </a:pPr>
            <a:r>
              <a:t>If two sides and the included angle of one triangle are congruent to two sides and the included angle of a second triangle, then the two triangles are congruent.</a:t>
            </a:r>
          </a:p>
        </p:txBody>
      </p:sp>
      <p:pic>
        <p:nvPicPr>
          <p:cNvPr id="161" name="Screen Shot 2017-10-22 at 1.30.27 PM.png" descr="Screen Shot 2017-10-22 at 1.30.27 PM.png"/>
          <p:cNvPicPr>
            <a:picLocks noChangeAspect="1"/>
          </p:cNvPicPr>
          <p:nvPr/>
        </p:nvPicPr>
        <p:blipFill>
          <a:blip r:embed="rId3">
            <a:extLst/>
          </a:blip>
          <a:stretch>
            <a:fillRect/>
          </a:stretch>
        </p:blipFill>
        <p:spPr>
          <a:xfrm>
            <a:off x="577301" y="4780070"/>
            <a:ext cx="5284298" cy="2561473"/>
          </a:xfrm>
          <a:prstGeom prst="rect">
            <a:avLst/>
          </a:prstGeom>
          <a:ln w="12700">
            <a:miter lim="400000"/>
          </a:ln>
        </p:spPr>
      </p:pic>
      <p:pic>
        <p:nvPicPr>
          <p:cNvPr id="162" name="Screen Shot 2017-10-22 at 1.30.38 PM.png" descr="Screen Shot 2017-10-22 at 1.30.38 PM.png"/>
          <p:cNvPicPr>
            <a:picLocks noChangeAspect="1"/>
          </p:cNvPicPr>
          <p:nvPr/>
        </p:nvPicPr>
        <p:blipFill>
          <a:blip r:embed="rId4">
            <a:extLst/>
          </a:blip>
          <a:stretch>
            <a:fillRect/>
          </a:stretch>
        </p:blipFill>
        <p:spPr>
          <a:xfrm>
            <a:off x="577301" y="1625937"/>
            <a:ext cx="5284298" cy="220606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165"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6" name="Yes; SAS"/>
          <p:cNvSpPr txBox="1"/>
          <p:nvPr>
            <p:ph type="body" sz="quarter" idx="1"/>
          </p:nvPr>
        </p:nvSpPr>
        <p:spPr>
          <a:prstGeom prst="rect">
            <a:avLst/>
          </a:prstGeom>
        </p:spPr>
        <p:txBody>
          <a:bodyPr/>
          <a:lstStyle>
            <a:lvl1pPr algn="ctr"/>
          </a:lstStyle>
          <a:p>
            <a:pPr/>
            <a:r>
              <a:t>Yes; SAS</a:t>
            </a:r>
          </a:p>
        </p:txBody>
      </p:sp>
      <p:sp>
        <p:nvSpPr>
          <p:cNvPr id="167" name="Is it possible to prove that these two triangles are congruent?"/>
          <p:cNvSpPr txBox="1"/>
          <p:nvPr/>
        </p:nvSpPr>
        <p:spPr>
          <a:xfrm>
            <a:off x="297317" y="322187"/>
            <a:ext cx="6999966" cy="242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45" sz="4600">
                <a:latin typeface="Palatino"/>
                <a:ea typeface="Palatino"/>
                <a:cs typeface="Palatino"/>
                <a:sym typeface="Palatino"/>
              </a:defRPr>
            </a:lvl1pPr>
          </a:lstStyle>
          <a:p>
            <a:pPr/>
            <a:r>
              <a:t>Is it possible to prove that these two triangles are congruent?</a:t>
            </a:r>
          </a:p>
        </p:txBody>
      </p:sp>
      <p:sp>
        <p:nvSpPr>
          <p:cNvPr id="168" name="Side LM and Side NQ are congruent- shown by the two dashes that are present."/>
          <p:cNvSpPr txBox="1"/>
          <p:nvPr/>
        </p:nvSpPr>
        <p:spPr>
          <a:xfrm>
            <a:off x="8025717" y="295425"/>
            <a:ext cx="448446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Side LM and Side NQ are congruent- shown by the two dashes that are present.</a:t>
            </a:r>
          </a:p>
        </p:txBody>
      </p:sp>
      <p:sp>
        <p:nvSpPr>
          <p:cNvPr id="169" name="Angle M and Angle Q are congruent- both right angles."/>
          <p:cNvSpPr txBox="1"/>
          <p:nvPr/>
        </p:nvSpPr>
        <p:spPr>
          <a:xfrm>
            <a:off x="7833838" y="4048240"/>
            <a:ext cx="4868224"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C8FF00"/>
                </a:solidFill>
                <a:latin typeface="Arial Black"/>
                <a:ea typeface="Arial Black"/>
                <a:cs typeface="Arial Black"/>
                <a:sym typeface="Arial Black"/>
              </a:defRPr>
            </a:lvl1pPr>
          </a:lstStyle>
          <a:p>
            <a:pPr/>
            <a:r>
              <a:t>Angle M and Angle Q are congruent- both right angles.</a:t>
            </a:r>
          </a:p>
        </p:txBody>
      </p:sp>
      <p:sp>
        <p:nvSpPr>
          <p:cNvPr id="170" name="Side MN and Side QP are congruent- shown by the single dash that is present."/>
          <p:cNvSpPr txBox="1"/>
          <p:nvPr/>
        </p:nvSpPr>
        <p:spPr>
          <a:xfrm>
            <a:off x="8000071" y="6632654"/>
            <a:ext cx="486822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Side MN and Side QP are congruent- shown by the single dash that is present.</a:t>
            </a:r>
          </a:p>
        </p:txBody>
      </p:sp>
      <p:pic>
        <p:nvPicPr>
          <p:cNvPr id="171" name="Screen Shot 2017-10-22 at 2.17.47 PM.png" descr="Screen Shot 2017-10-22 at 2.17.47 PM.png"/>
          <p:cNvPicPr>
            <a:picLocks noChangeAspect="1"/>
          </p:cNvPicPr>
          <p:nvPr/>
        </p:nvPicPr>
        <p:blipFill>
          <a:blip r:embed="rId3">
            <a:extLst/>
          </a:blip>
          <a:stretch>
            <a:fillRect/>
          </a:stretch>
        </p:blipFill>
        <p:spPr>
          <a:xfrm>
            <a:off x="1466849" y="3763947"/>
            <a:ext cx="4660901" cy="3200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fade" transition="in">
                                      <p:cBhvr>
                                        <p:cTn id="7" dur="1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69"/>
                                        </p:tgtEl>
                                        <p:attrNameLst>
                                          <p:attrName>style.visibility</p:attrName>
                                        </p:attrNameLst>
                                      </p:cBhvr>
                                      <p:to>
                                        <p:strVal val="visible"/>
                                      </p:to>
                                    </p:set>
                                    <p:animEffect filter="fade" transition="in">
                                      <p:cBhvr>
                                        <p:cTn id="12" dur="1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70"/>
                                        </p:tgtEl>
                                        <p:attrNameLst>
                                          <p:attrName>style.visibility</p:attrName>
                                        </p:attrNameLst>
                                      </p:cBhvr>
                                      <p:to>
                                        <p:strVal val="visible"/>
                                      </p:to>
                                    </p:set>
                                    <p:animEffect filter="fade" transition="in">
                                      <p:cBhvr>
                                        <p:cTn id="17" dur="1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fade" transition="in">
                                      <p:cBhvr>
                                        <p:cTn id="22" dur="1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4"/>
      <p:bldP build="whole" bldLvl="1" animBg="1" rev="0" advAuto="0" spid="170" grpId="3"/>
      <p:bldP build="whole" bldLvl="1" animBg="1" rev="0" advAuto="0" spid="168" grpId="1"/>
      <p:bldP build="whole" bldLvl="1" animBg="1" rev="0" advAuto="0" spid="169"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118295074_2675x2907.jpeg" descr="118295074_2675x2907.jpeg"/>
          <p:cNvPicPr>
            <a:picLocks noChangeAspect="1"/>
          </p:cNvPicPr>
          <p:nvPr>
            <p:ph type="pic" idx="13"/>
          </p:nvPr>
        </p:nvPicPr>
        <p:blipFill>
          <a:blip r:embed="rId2">
            <a:extLst/>
          </a:blip>
          <a:srcRect l="14129" t="0" r="14129" b="0"/>
          <a:stretch>
            <a:fillRect/>
          </a:stretch>
        </p:blipFill>
        <p:spPr>
          <a:prstGeom prst="rect">
            <a:avLst/>
          </a:prstGeom>
        </p:spPr>
      </p:pic>
      <p:sp>
        <p:nvSpPr>
          <p:cNvPr id="174"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5" name="Proving Triangles Congruent"/>
          <p:cNvSpPr txBox="1"/>
          <p:nvPr>
            <p:ph type="title"/>
          </p:nvPr>
        </p:nvSpPr>
        <p:spPr>
          <a:prstGeom prst="rect">
            <a:avLst/>
          </a:prstGeom>
        </p:spPr>
        <p:txBody>
          <a:bodyPr/>
          <a:lstStyle>
            <a:lvl1pPr defTabSz="455675">
              <a:spcBef>
                <a:spcPts val="1700"/>
              </a:spcBef>
              <a:defRPr sz="4055"/>
            </a:lvl1pPr>
          </a:lstStyle>
          <a:p>
            <a:pPr/>
            <a:r>
              <a:t>Proving Triangles Congruent</a:t>
            </a:r>
          </a:p>
        </p:txBody>
      </p:sp>
      <p:sp>
        <p:nvSpPr>
          <p:cNvPr id="176" name="Angle-Side-Angle (ASA) Congruence Postulate…"/>
          <p:cNvSpPr txBox="1"/>
          <p:nvPr>
            <p:ph type="body" sz="half" idx="1"/>
          </p:nvPr>
        </p:nvSpPr>
        <p:spPr>
          <a:prstGeom prst="rect">
            <a:avLst/>
          </a:prstGeom>
        </p:spPr>
        <p:txBody>
          <a:bodyPr/>
          <a:lstStyle/>
          <a:p>
            <a:pPr marL="371565" indent="-371565">
              <a:defRPr sz="3500"/>
            </a:pPr>
            <a:r>
              <a:rPr b="1" sz="3200"/>
              <a:t>Angle-Side-Angle (ASA)</a:t>
            </a:r>
            <a:r>
              <a:rPr b="1"/>
              <a:t> </a:t>
            </a:r>
            <a:r>
              <a:t>Congruence Postulate</a:t>
            </a:r>
          </a:p>
          <a:p>
            <a:pPr lvl="1">
              <a:defRPr sz="3500"/>
            </a:pPr>
            <a:r>
              <a:t>If two angles and the included side of one triangle are congruent to two angles and the included side of a second triangle, then the two triangles are congruent.</a:t>
            </a:r>
          </a:p>
        </p:txBody>
      </p:sp>
      <p:pic>
        <p:nvPicPr>
          <p:cNvPr id="177" name="Screen Shot 2017-10-22 at 1.39.10 PM.png" descr="Screen Shot 2017-10-22 at 1.39.10 PM.png"/>
          <p:cNvPicPr>
            <a:picLocks noChangeAspect="1"/>
          </p:cNvPicPr>
          <p:nvPr/>
        </p:nvPicPr>
        <p:blipFill>
          <a:blip r:embed="rId3">
            <a:extLst/>
          </a:blip>
          <a:stretch>
            <a:fillRect/>
          </a:stretch>
        </p:blipFill>
        <p:spPr>
          <a:xfrm>
            <a:off x="520700" y="5030570"/>
            <a:ext cx="5397500" cy="2698751"/>
          </a:xfrm>
          <a:prstGeom prst="rect">
            <a:avLst/>
          </a:prstGeom>
          <a:ln w="12700">
            <a:miter lim="400000"/>
          </a:ln>
        </p:spPr>
      </p:pic>
      <p:pic>
        <p:nvPicPr>
          <p:cNvPr id="178" name="Screen Shot 2017-10-22 at 1.39.36 PM.png" descr="Screen Shot 2017-10-22 at 1.39.36 PM.png"/>
          <p:cNvPicPr>
            <a:picLocks noChangeAspect="1"/>
          </p:cNvPicPr>
          <p:nvPr/>
        </p:nvPicPr>
        <p:blipFill>
          <a:blip r:embed="rId4">
            <a:extLst/>
          </a:blip>
          <a:stretch>
            <a:fillRect/>
          </a:stretch>
        </p:blipFill>
        <p:spPr>
          <a:xfrm>
            <a:off x="275649" y="1812710"/>
            <a:ext cx="5887602" cy="230629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Image" descr="Image"/>
          <p:cNvPicPr>
            <a:picLocks noChangeAspect="1"/>
          </p:cNvPicPr>
          <p:nvPr>
            <p:ph type="pic" idx="13"/>
          </p:nvPr>
        </p:nvPicPr>
        <p:blipFill>
          <a:blip r:embed="rId2">
            <a:extLst/>
          </a:blip>
          <a:srcRect l="34155" t="129" r="9870" b="129"/>
          <a:stretch>
            <a:fillRect/>
          </a:stretch>
        </p:blipFill>
        <p:spPr>
          <a:prstGeom prst="rect">
            <a:avLst/>
          </a:prstGeom>
        </p:spPr>
      </p:pic>
      <p:sp>
        <p:nvSpPr>
          <p:cNvPr id="181"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2" name="Yes; ASA"/>
          <p:cNvSpPr txBox="1"/>
          <p:nvPr>
            <p:ph type="body" sz="quarter" idx="1"/>
          </p:nvPr>
        </p:nvSpPr>
        <p:spPr>
          <a:prstGeom prst="rect">
            <a:avLst/>
          </a:prstGeom>
        </p:spPr>
        <p:txBody>
          <a:bodyPr/>
          <a:lstStyle>
            <a:lvl1pPr algn="ctr"/>
          </a:lstStyle>
          <a:p>
            <a:pPr/>
            <a:r>
              <a:t>Yes; ASA</a:t>
            </a:r>
          </a:p>
        </p:txBody>
      </p:sp>
      <p:sp>
        <p:nvSpPr>
          <p:cNvPr id="183" name="Is it possible to prove that these two triangles are congruent?"/>
          <p:cNvSpPr txBox="1"/>
          <p:nvPr/>
        </p:nvSpPr>
        <p:spPr>
          <a:xfrm>
            <a:off x="405992" y="118421"/>
            <a:ext cx="6999966" cy="242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45" sz="4600">
                <a:latin typeface="Palatino"/>
                <a:ea typeface="Palatino"/>
                <a:cs typeface="Palatino"/>
                <a:sym typeface="Palatino"/>
              </a:defRPr>
            </a:lvl1pPr>
          </a:lstStyle>
          <a:p>
            <a:pPr/>
            <a:r>
              <a:t>Is it possible to prove that these two triangles are congruent?</a:t>
            </a:r>
          </a:p>
        </p:txBody>
      </p:sp>
      <p:pic>
        <p:nvPicPr>
          <p:cNvPr id="184" name="Screen Shot 2017-10-22 at 1.46.51 PM.png" descr="Screen Shot 2017-10-22 at 1.46.51 PM.png"/>
          <p:cNvPicPr>
            <a:picLocks noChangeAspect="1"/>
          </p:cNvPicPr>
          <p:nvPr/>
        </p:nvPicPr>
        <p:blipFill>
          <a:blip r:embed="rId3">
            <a:extLst/>
          </a:blip>
          <a:stretch>
            <a:fillRect/>
          </a:stretch>
        </p:blipFill>
        <p:spPr>
          <a:xfrm>
            <a:off x="1966386" y="3207823"/>
            <a:ext cx="3879178" cy="2875943"/>
          </a:xfrm>
          <a:prstGeom prst="rect">
            <a:avLst/>
          </a:prstGeom>
          <a:ln w="12700">
            <a:miter lim="400000"/>
          </a:ln>
        </p:spPr>
      </p:pic>
      <p:sp>
        <p:nvSpPr>
          <p:cNvPr id="185" name="Angle P and Angle R are congruent- shown by two dashes within the angle."/>
          <p:cNvSpPr txBox="1"/>
          <p:nvPr/>
        </p:nvSpPr>
        <p:spPr>
          <a:xfrm>
            <a:off x="8025718" y="145996"/>
            <a:ext cx="4484464"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Angle P and Angle R are congruent- shown by two dashes within the angle.</a:t>
            </a:r>
          </a:p>
        </p:txBody>
      </p:sp>
      <p:sp>
        <p:nvSpPr>
          <p:cNvPr id="186" name="Triangle PQR and Triangle RSP share a side- which shows congruence."/>
          <p:cNvSpPr txBox="1"/>
          <p:nvPr/>
        </p:nvSpPr>
        <p:spPr>
          <a:xfrm>
            <a:off x="7833838" y="3657600"/>
            <a:ext cx="4868224"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C8FF00"/>
                </a:solidFill>
                <a:latin typeface="Arial Black"/>
                <a:ea typeface="Arial Black"/>
                <a:cs typeface="Arial Black"/>
                <a:sym typeface="Arial Black"/>
              </a:defRPr>
            </a:lvl1pPr>
          </a:lstStyle>
          <a:p>
            <a:pPr/>
            <a:r>
              <a:t>Triangle PQR and Triangle RSP share a side- which shows congruence.</a:t>
            </a:r>
          </a:p>
        </p:txBody>
      </p:sp>
      <p:sp>
        <p:nvSpPr>
          <p:cNvPr id="187" name="Angle R and Angle P are congruent- shown by one single dash within the angle."/>
          <p:cNvSpPr txBox="1"/>
          <p:nvPr/>
        </p:nvSpPr>
        <p:spPr>
          <a:xfrm>
            <a:off x="8000072" y="6340554"/>
            <a:ext cx="4868223"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33" sz="3300">
                <a:solidFill>
                  <a:srgbClr val="0CD6FF"/>
                </a:solidFill>
                <a:latin typeface="Arial Black"/>
                <a:ea typeface="Arial Black"/>
                <a:cs typeface="Arial Black"/>
                <a:sym typeface="Arial Black"/>
              </a:defRPr>
            </a:lvl1pPr>
          </a:lstStyle>
          <a:p>
            <a:pPr/>
            <a:r>
              <a:t>Angle R and Angle P are congruent- shown by one single dash within the angle.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5"/>
                                        </p:tgtEl>
                                        <p:attrNameLst>
                                          <p:attrName>style.visibility</p:attrName>
                                        </p:attrNameLst>
                                      </p:cBhvr>
                                      <p:to>
                                        <p:strVal val="visible"/>
                                      </p:to>
                                    </p:set>
                                    <p:animEffect filter="fade" transition="in">
                                      <p:cBhvr>
                                        <p:cTn id="7" dur="1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86"/>
                                        </p:tgtEl>
                                        <p:attrNameLst>
                                          <p:attrName>style.visibility</p:attrName>
                                        </p:attrNameLst>
                                      </p:cBhvr>
                                      <p:to>
                                        <p:strVal val="visible"/>
                                      </p:to>
                                    </p:set>
                                    <p:animEffect filter="fade" transition="in">
                                      <p:cBhvr>
                                        <p:cTn id="12" dur="1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87"/>
                                        </p:tgtEl>
                                        <p:attrNameLst>
                                          <p:attrName>style.visibility</p:attrName>
                                        </p:attrNameLst>
                                      </p:cBhvr>
                                      <p:to>
                                        <p:strVal val="visible"/>
                                      </p:to>
                                    </p:set>
                                    <p:animEffect filter="fade" transition="in">
                                      <p:cBhvr>
                                        <p:cTn id="17" dur="15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82"/>
                                        </p:tgtEl>
                                        <p:attrNameLst>
                                          <p:attrName>style.visibility</p:attrName>
                                        </p:attrNameLst>
                                      </p:cBhvr>
                                      <p:to>
                                        <p:strVal val="visible"/>
                                      </p:to>
                                    </p:set>
                                    <p:animEffect filter="fade" transition="in">
                                      <p:cBhvr>
                                        <p:cTn id="22" dur="1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2"/>
      <p:bldP build="whole" bldLvl="1" animBg="1" rev="0" advAuto="0" spid="185" grpId="1"/>
      <p:bldP build="whole" bldLvl="1" animBg="1" rev="0" advAuto="0" spid="187" grpId="3"/>
      <p:bldP build="whole" bldLvl="1" animBg="1" rev="0" advAuto="0" spid="182"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118295074_2675x2907.jpeg" descr="118295074_2675x2907.jpeg"/>
          <p:cNvPicPr>
            <a:picLocks noChangeAspect="1"/>
          </p:cNvPicPr>
          <p:nvPr>
            <p:ph type="pic" idx="13"/>
          </p:nvPr>
        </p:nvPicPr>
        <p:blipFill>
          <a:blip r:embed="rId2">
            <a:extLst/>
          </a:blip>
          <a:srcRect l="14129" t="0" r="14129" b="0"/>
          <a:stretch>
            <a:fillRect/>
          </a:stretch>
        </p:blipFill>
        <p:spPr>
          <a:prstGeom prst="rect">
            <a:avLst/>
          </a:prstGeom>
        </p:spPr>
      </p:pic>
      <p:sp>
        <p:nvSpPr>
          <p:cNvPr id="190" name="Li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1" name="Proving Triangles Congruent"/>
          <p:cNvSpPr txBox="1"/>
          <p:nvPr>
            <p:ph type="title"/>
          </p:nvPr>
        </p:nvSpPr>
        <p:spPr>
          <a:prstGeom prst="rect">
            <a:avLst/>
          </a:prstGeom>
        </p:spPr>
        <p:txBody>
          <a:bodyPr/>
          <a:lstStyle>
            <a:lvl1pPr defTabSz="455675">
              <a:spcBef>
                <a:spcPts val="1700"/>
              </a:spcBef>
              <a:defRPr sz="4055"/>
            </a:lvl1pPr>
          </a:lstStyle>
          <a:p>
            <a:pPr/>
            <a:r>
              <a:t>Proving Triangles Congruent</a:t>
            </a:r>
          </a:p>
        </p:txBody>
      </p:sp>
      <p:sp>
        <p:nvSpPr>
          <p:cNvPr id="192" name="Angle-Angle-Side (AAS) Congruence Postulate…"/>
          <p:cNvSpPr txBox="1"/>
          <p:nvPr>
            <p:ph type="body" sz="half" idx="1"/>
          </p:nvPr>
        </p:nvSpPr>
        <p:spPr>
          <a:prstGeom prst="rect">
            <a:avLst/>
          </a:prstGeom>
        </p:spPr>
        <p:txBody>
          <a:bodyPr/>
          <a:lstStyle/>
          <a:p>
            <a:pPr marL="371565" indent="-371565">
              <a:defRPr sz="3500"/>
            </a:pPr>
            <a:r>
              <a:rPr b="1" sz="3200"/>
              <a:t>Angle-Angle-Side (AAS)</a:t>
            </a:r>
            <a:r>
              <a:rPr b="1"/>
              <a:t> </a:t>
            </a:r>
            <a:r>
              <a:t>Congruence Postulate</a:t>
            </a:r>
          </a:p>
          <a:p>
            <a:pPr lvl="1">
              <a:defRPr sz="3500"/>
            </a:pPr>
            <a:r>
              <a:t>If two angles and non-included side of one triangle are congruent to two angles and the corresponding non-included side of a second triangle, then the two triangles are congruent.</a:t>
            </a:r>
          </a:p>
        </p:txBody>
      </p:sp>
      <p:pic>
        <p:nvPicPr>
          <p:cNvPr id="193" name="Screen Shot 2017-10-22 at 2.53.24 PM.png" descr="Screen Shot 2017-10-22 at 2.53.24 PM.png"/>
          <p:cNvPicPr>
            <a:picLocks noChangeAspect="1"/>
          </p:cNvPicPr>
          <p:nvPr/>
        </p:nvPicPr>
        <p:blipFill>
          <a:blip r:embed="rId3">
            <a:extLst/>
          </a:blip>
          <a:stretch>
            <a:fillRect/>
          </a:stretch>
        </p:blipFill>
        <p:spPr>
          <a:xfrm>
            <a:off x="422585" y="1915636"/>
            <a:ext cx="5593730" cy="2466054"/>
          </a:xfrm>
          <a:prstGeom prst="rect">
            <a:avLst/>
          </a:prstGeom>
          <a:ln w="12700">
            <a:miter lim="400000"/>
          </a:ln>
        </p:spPr>
      </p:pic>
      <p:pic>
        <p:nvPicPr>
          <p:cNvPr id="194" name="Screen Shot 2017-10-22 at 2.53.37 PM.png" descr="Screen Shot 2017-10-22 at 2.53.37 PM.png"/>
          <p:cNvPicPr>
            <a:picLocks noChangeAspect="1"/>
          </p:cNvPicPr>
          <p:nvPr/>
        </p:nvPicPr>
        <p:blipFill>
          <a:blip r:embed="rId4">
            <a:extLst/>
          </a:blip>
          <a:stretch>
            <a:fillRect/>
          </a:stretch>
        </p:blipFill>
        <p:spPr>
          <a:xfrm>
            <a:off x="630094" y="5114757"/>
            <a:ext cx="5178712" cy="246605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