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"/>
          <a:ea typeface="Iowan Old Style"/>
          <a:cs typeface="Iowan Old Styl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3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062273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>
            <a:spLocks noGrp="1"/>
          </p:cNvSpPr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“"/>
          <p:cNvSpPr txBox="1"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 b="1" i="0" spc="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“</a:t>
            </a:r>
          </a:p>
        </p:txBody>
      </p:sp>
      <p:sp>
        <p:nvSpPr>
          <p:cNvPr id="10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03" name="-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 i="1">
                <a:solidFill>
                  <a:srgbClr val="6B6D6D"/>
                </a:solidFill>
              </a:defRPr>
            </a:lvl1pPr>
          </a:lstStyle>
          <a:p>
            <a:r>
              <a:t>-Johnny Appleseed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Rectangle"/>
          <p:cNvSpPr>
            <a:spLocks noGrp="1"/>
          </p:cNvSpPr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3" name="Line"/>
          <p:cNvSpPr>
            <a:spLocks noGrp="1"/>
          </p:cNvSpPr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mage"/>
          <p:cNvSpPr>
            <a:spLocks noGrp="1"/>
          </p:cNvSpPr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" name="Line"/>
          <p:cNvSpPr>
            <a:spLocks noGrp="1"/>
          </p:cNvSpPr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e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" name="Line"/>
          <p:cNvSpPr>
            <a:spLocks noGrp="1"/>
          </p:cNvSpPr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Image"/>
          <p:cNvSpPr>
            <a:spLocks noGrp="1"/>
          </p:cNvSpPr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Image"/>
          <p:cNvSpPr>
            <a:spLocks noGrp="1"/>
          </p:cNvSpPr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Image"/>
          <p:cNvSpPr>
            <a:spLocks noGrp="1"/>
          </p:cNvSpPr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z="2800" i="1" spc="28"/>
            </a:lvl1pPr>
            <a:lvl2pPr marL="0" indent="228600">
              <a:spcBef>
                <a:spcPts val="1400"/>
              </a:spcBef>
              <a:buSzTx/>
              <a:buFontTx/>
              <a:buNone/>
              <a:defRPr sz="2800" i="1" spc="28"/>
            </a:lvl2pPr>
            <a:lvl3pPr marL="0" indent="457200">
              <a:spcBef>
                <a:spcPts val="1400"/>
              </a:spcBef>
              <a:buSzTx/>
              <a:buFontTx/>
              <a:buNone/>
              <a:defRPr sz="2800" i="1" spc="28"/>
            </a:lvl3pPr>
            <a:lvl4pPr marL="0" indent="685800">
              <a:spcBef>
                <a:spcPts val="1400"/>
              </a:spcBef>
              <a:buSzTx/>
              <a:buFontTx/>
              <a:buNone/>
              <a:defRPr sz="2800" i="1" spc="28"/>
            </a:lvl4pPr>
            <a:lvl5pPr marL="0" indent="914400">
              <a:spcBef>
                <a:spcPts val="1400"/>
              </a:spcBef>
              <a:buSzTx/>
              <a:buFontTx/>
              <a:buNone/>
              <a:defRPr sz="2800" i="1" spc="2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1600" i="0" spc="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t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tif"/><Relationship Id="rId5" Type="http://schemas.openxmlformats.org/officeDocument/2006/relationships/image" Target="../media/image18.tif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34155" t="129" r="9870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9" name="Line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0" name="Geomet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24BD9A"/>
                </a:solidFill>
              </a:defRPr>
            </a:pPr>
            <a:r>
              <a:t>Geometry</a:t>
            </a:r>
          </a:p>
        </p:txBody>
      </p:sp>
      <p:sp>
        <p:nvSpPr>
          <p:cNvPr id="131" name="Special Right Triangles, sin(90), cos(90),tan(90) Incenter vs Centroid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350520">
              <a:spcBef>
                <a:spcPts val="300"/>
              </a:spcBef>
              <a:defRPr sz="2880">
                <a:solidFill>
                  <a:srgbClr val="196978"/>
                </a:solidFill>
              </a:defRPr>
            </a:pPr>
            <a:r>
              <a:t>Special Right Triangles, sin(90), cos(90),tan(90) Incenter vs Centroid</a:t>
            </a:r>
          </a:p>
          <a:p>
            <a:pPr defTabSz="350520">
              <a:spcBef>
                <a:spcPts val="300"/>
              </a:spcBef>
              <a:defRPr sz="2880">
                <a:solidFill>
                  <a:srgbClr val="196978"/>
                </a:solidFill>
              </a:defRPr>
            </a:pPr>
            <a:r>
              <a:t>FA: BB- Ms. Johnson 2017/2018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483" t="978" r="579" b="30723"/>
          <a:stretch>
            <a:fillRect/>
          </a:stretch>
        </p:blipFill>
        <p:spPr>
          <a:prstGeom prst="rect">
            <a:avLst/>
          </a:prstGeom>
        </p:spPr>
      </p:pic>
      <p:grpSp>
        <p:nvGrpSpPr>
          <p:cNvPr id="136" name="Special Right Triangles"/>
          <p:cNvGrpSpPr/>
          <p:nvPr/>
        </p:nvGrpSpPr>
        <p:grpSpPr>
          <a:xfrm>
            <a:off x="2972094" y="164903"/>
            <a:ext cx="7060612" cy="1034864"/>
            <a:chOff x="0" y="0"/>
            <a:chExt cx="7060610" cy="1034863"/>
          </a:xfrm>
        </p:grpSpPr>
        <p:sp>
          <p:nvSpPr>
            <p:cNvPr id="135" name="Special Right Triangles"/>
            <p:cNvSpPr txBox="1"/>
            <p:nvPr/>
          </p:nvSpPr>
          <p:spPr>
            <a:xfrm>
              <a:off x="53881" y="53881"/>
              <a:ext cx="6952848" cy="927101"/>
            </a:xfrm>
            <a:prstGeom prst="rect">
              <a:avLst/>
            </a:prstGeom>
            <a:solidFill>
              <a:srgbClr val="CE897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spcBef>
                  <a:spcPts val="0"/>
                </a:spcBef>
                <a:defRPr sz="4300" i="0" spc="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r>
                <a:t>Special Right Triangles</a:t>
              </a:r>
            </a:p>
          </p:txBody>
        </p:sp>
        <p:pic>
          <p:nvPicPr>
            <p:cNvPr id="134" name="Special Right Triangles" descr="Special Right Triangles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060611" cy="1034864"/>
            </a:xfrm>
            <a:prstGeom prst="rect">
              <a:avLst/>
            </a:prstGeom>
            <a:effectLst/>
          </p:spPr>
        </p:pic>
      </p:grpSp>
      <p:grpSp>
        <p:nvGrpSpPr>
          <p:cNvPr id="139" name="45-45-90"/>
          <p:cNvGrpSpPr/>
          <p:nvPr/>
        </p:nvGrpSpPr>
        <p:grpSpPr>
          <a:xfrm>
            <a:off x="4853925" y="1598183"/>
            <a:ext cx="3830331" cy="984064"/>
            <a:chOff x="0" y="0"/>
            <a:chExt cx="3830330" cy="984063"/>
          </a:xfrm>
        </p:grpSpPr>
        <p:sp>
          <p:nvSpPr>
            <p:cNvPr id="138" name="45-45-90"/>
            <p:cNvSpPr txBox="1"/>
            <p:nvPr/>
          </p:nvSpPr>
          <p:spPr>
            <a:xfrm>
              <a:off x="53881" y="53881"/>
              <a:ext cx="3722568" cy="876301"/>
            </a:xfrm>
            <a:prstGeom prst="rect">
              <a:avLst/>
            </a:prstGeom>
            <a:solidFill>
              <a:srgbClr val="CE897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87375" indent="-587375">
                <a:spcBef>
                  <a:spcPts val="0"/>
                </a:spcBef>
                <a:buSzPct val="75000"/>
                <a:buFont typeface="Zapf Dingbats"/>
                <a:buChar char="➤"/>
                <a:defRPr sz="4000" i="0" spc="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r>
                <a:t>45-45-90</a:t>
              </a:r>
            </a:p>
          </p:txBody>
        </p:sp>
        <p:pic>
          <p:nvPicPr>
            <p:cNvPr id="137" name="45-45-90" descr="45-45-90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3830331" cy="984065"/>
            </a:xfrm>
            <a:prstGeom prst="rect">
              <a:avLst/>
            </a:prstGeom>
            <a:effectLst/>
          </p:spPr>
        </p:pic>
      </p:grpSp>
      <p:pic>
        <p:nvPicPr>
          <p:cNvPr id="140" name="Screen Shot 2017-12-04 at 7.41.29 AM.png" descr="Screen Shot 2017-12-04 at 7.41.29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6942" y="3225441"/>
            <a:ext cx="11690916" cy="54528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483" t="978" r="579" b="30723"/>
          <a:stretch>
            <a:fillRect/>
          </a:stretch>
        </p:blipFill>
        <p:spPr>
          <a:prstGeom prst="rect">
            <a:avLst/>
          </a:prstGeom>
        </p:spPr>
      </p:pic>
      <p:grpSp>
        <p:nvGrpSpPr>
          <p:cNvPr id="145" name="Special Right Triangles"/>
          <p:cNvGrpSpPr/>
          <p:nvPr/>
        </p:nvGrpSpPr>
        <p:grpSpPr>
          <a:xfrm>
            <a:off x="2972094" y="164903"/>
            <a:ext cx="7060611" cy="1034864"/>
            <a:chOff x="0" y="0"/>
            <a:chExt cx="7060610" cy="1034863"/>
          </a:xfrm>
        </p:grpSpPr>
        <p:sp>
          <p:nvSpPr>
            <p:cNvPr id="144" name="Special Right Triangles"/>
            <p:cNvSpPr txBox="1"/>
            <p:nvPr/>
          </p:nvSpPr>
          <p:spPr>
            <a:xfrm>
              <a:off x="53881" y="53881"/>
              <a:ext cx="6952848" cy="927101"/>
            </a:xfrm>
            <a:prstGeom prst="rect">
              <a:avLst/>
            </a:prstGeom>
            <a:solidFill>
              <a:srgbClr val="CE897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spcBef>
                  <a:spcPts val="0"/>
                </a:spcBef>
                <a:defRPr sz="4300" i="0" spc="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r>
                <a:t>Special Right Triangles</a:t>
              </a:r>
            </a:p>
          </p:txBody>
        </p:sp>
        <p:pic>
          <p:nvPicPr>
            <p:cNvPr id="143" name="Special Right Triangles" descr="Special Right Triangles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060611" cy="1034864"/>
            </a:xfrm>
            <a:prstGeom prst="rect">
              <a:avLst/>
            </a:prstGeom>
            <a:effectLst/>
          </p:spPr>
        </p:pic>
      </p:grpSp>
      <p:grpSp>
        <p:nvGrpSpPr>
          <p:cNvPr id="148" name="30-60-90"/>
          <p:cNvGrpSpPr/>
          <p:nvPr/>
        </p:nvGrpSpPr>
        <p:grpSpPr>
          <a:xfrm>
            <a:off x="4853925" y="1598183"/>
            <a:ext cx="3830331" cy="984064"/>
            <a:chOff x="0" y="0"/>
            <a:chExt cx="3830330" cy="984063"/>
          </a:xfrm>
        </p:grpSpPr>
        <p:sp>
          <p:nvSpPr>
            <p:cNvPr id="147" name="30-60-90"/>
            <p:cNvSpPr txBox="1"/>
            <p:nvPr/>
          </p:nvSpPr>
          <p:spPr>
            <a:xfrm>
              <a:off x="53881" y="53881"/>
              <a:ext cx="3722568" cy="876301"/>
            </a:xfrm>
            <a:prstGeom prst="rect">
              <a:avLst/>
            </a:prstGeom>
            <a:solidFill>
              <a:srgbClr val="CE897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87375" indent="-587375">
                <a:spcBef>
                  <a:spcPts val="0"/>
                </a:spcBef>
                <a:buSzPct val="75000"/>
                <a:buFont typeface="Zapf Dingbats"/>
                <a:buChar char="➤"/>
                <a:defRPr sz="4000" i="0" spc="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r>
                <a:t>30-60-90</a:t>
              </a:r>
            </a:p>
          </p:txBody>
        </p:sp>
        <p:pic>
          <p:nvPicPr>
            <p:cNvPr id="146" name="30-60-90" descr="30-60-90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3830331" cy="984065"/>
            </a:xfrm>
            <a:prstGeom prst="rect">
              <a:avLst/>
            </a:prstGeom>
            <a:effectLst/>
          </p:spPr>
        </p:pic>
      </p:grpSp>
      <p:pic>
        <p:nvPicPr>
          <p:cNvPr id="149" name="Screen Shot 2017-12-04 at 7.41.20 AM.png" descr="Screen Shot 2017-12-04 at 7.41.20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75236" y="2700773"/>
            <a:ext cx="11624287" cy="70177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483" t="978" r="579" b="30723"/>
          <a:stretch>
            <a:fillRect/>
          </a:stretch>
        </p:blipFill>
        <p:spPr>
          <a:prstGeom prst="rect">
            <a:avLst/>
          </a:prstGeom>
        </p:spPr>
      </p:pic>
      <p:grpSp>
        <p:nvGrpSpPr>
          <p:cNvPr id="154" name="Sine Cosine and Tangent of 90 degrees"/>
          <p:cNvGrpSpPr/>
          <p:nvPr/>
        </p:nvGrpSpPr>
        <p:grpSpPr>
          <a:xfrm>
            <a:off x="1277849" y="319908"/>
            <a:ext cx="10449102" cy="1034864"/>
            <a:chOff x="0" y="0"/>
            <a:chExt cx="10449100" cy="1034863"/>
          </a:xfrm>
        </p:grpSpPr>
        <p:sp>
          <p:nvSpPr>
            <p:cNvPr id="153" name="Sine Cosine and Tangent of 90 degrees"/>
            <p:cNvSpPr txBox="1"/>
            <p:nvPr/>
          </p:nvSpPr>
          <p:spPr>
            <a:xfrm>
              <a:off x="53881" y="53881"/>
              <a:ext cx="10341340" cy="927101"/>
            </a:xfrm>
            <a:prstGeom prst="rect">
              <a:avLst/>
            </a:prstGeom>
            <a:solidFill>
              <a:srgbClr val="CE897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spcBef>
                  <a:spcPts val="0"/>
                </a:spcBef>
                <a:defRPr sz="4300" i="0" spc="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r>
                <a:t>Sine Cosine and Tangent of 90 degrees</a:t>
              </a:r>
            </a:p>
          </p:txBody>
        </p:sp>
        <p:pic>
          <p:nvPicPr>
            <p:cNvPr id="152" name="Sine Cosine and Tangent of 90 degrees" descr="Sine Cosine and Tangent of 90 degrees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449102" cy="1034864"/>
            </a:xfrm>
            <a:prstGeom prst="rect">
              <a:avLst/>
            </a:prstGeom>
            <a:effectLst/>
          </p:spPr>
        </p:pic>
      </p:grpSp>
      <p:grpSp>
        <p:nvGrpSpPr>
          <p:cNvPr id="157" name="Sine (sin) 90 = 1…"/>
          <p:cNvGrpSpPr/>
          <p:nvPr/>
        </p:nvGrpSpPr>
        <p:grpSpPr>
          <a:xfrm>
            <a:off x="1277849" y="2368429"/>
            <a:ext cx="10449102" cy="2381064"/>
            <a:chOff x="0" y="0"/>
            <a:chExt cx="10449100" cy="2381062"/>
          </a:xfrm>
        </p:grpSpPr>
        <p:sp>
          <p:nvSpPr>
            <p:cNvPr id="156" name="Sine (sin) 90 = 1…"/>
            <p:cNvSpPr txBox="1"/>
            <p:nvPr/>
          </p:nvSpPr>
          <p:spPr>
            <a:xfrm>
              <a:off x="53881" y="53881"/>
              <a:ext cx="10341340" cy="2273301"/>
            </a:xfrm>
            <a:prstGeom prst="rect">
              <a:avLst/>
            </a:prstGeom>
            <a:solidFill>
              <a:srgbClr val="CE897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587375" indent="-587375">
                <a:spcBef>
                  <a:spcPts val="0"/>
                </a:spcBef>
                <a:buSzPct val="75000"/>
                <a:buFont typeface="Zapf Dingbats"/>
                <a:buChar char="➤"/>
                <a:defRPr sz="4000" i="0" spc="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t>Sine (sin) 90 = 1</a:t>
              </a:r>
            </a:p>
            <a:p>
              <a:pPr marL="587375" indent="-587375">
                <a:spcBef>
                  <a:spcPts val="0"/>
                </a:spcBef>
                <a:buSzPct val="75000"/>
                <a:buFont typeface="Zapf Dingbats"/>
                <a:buChar char="➤"/>
                <a:defRPr sz="4000" i="0" spc="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t>Cosine (cos) 90 = 0</a:t>
              </a:r>
            </a:p>
            <a:p>
              <a:pPr marL="587375" indent="-587375">
                <a:spcBef>
                  <a:spcPts val="0"/>
                </a:spcBef>
                <a:buSzPct val="75000"/>
                <a:buFont typeface="Zapf Dingbats"/>
                <a:buChar char="➤"/>
                <a:defRPr sz="4000" i="0" spc="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t>Tangent (tan) 90 = undefined</a:t>
              </a:r>
            </a:p>
          </p:txBody>
        </p:sp>
        <p:pic>
          <p:nvPicPr>
            <p:cNvPr id="155" name="Sine (sin) 90 = 1…" descr="Sine (sin) 90 = 1…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0449102" cy="2381064"/>
            </a:xfrm>
            <a:prstGeom prst="rect">
              <a:avLst/>
            </a:prstGeom>
            <a:effectLst/>
          </p:spPr>
        </p:pic>
      </p:grpSp>
      <p:pic>
        <p:nvPicPr>
          <p:cNvPr id="158" name="Screen Shot 2017-12-04 at 9.31.14 AM.png" descr="Screen Shot 2017-12-04 at 9.31.14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16441" y="5205102"/>
            <a:ext cx="5571918" cy="39141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483" t="978" r="579" b="30723"/>
          <a:stretch>
            <a:fillRect/>
          </a:stretch>
        </p:blipFill>
        <p:spPr>
          <a:prstGeom prst="rect">
            <a:avLst/>
          </a:prstGeom>
        </p:spPr>
      </p:pic>
      <p:grpSp>
        <p:nvGrpSpPr>
          <p:cNvPr id="163" name="SohCahToa"/>
          <p:cNvGrpSpPr/>
          <p:nvPr/>
        </p:nvGrpSpPr>
        <p:grpSpPr>
          <a:xfrm>
            <a:off x="1277849" y="104008"/>
            <a:ext cx="10449102" cy="1466664"/>
            <a:chOff x="0" y="0"/>
            <a:chExt cx="10449100" cy="1466663"/>
          </a:xfrm>
        </p:grpSpPr>
        <p:sp>
          <p:nvSpPr>
            <p:cNvPr id="162" name="SohCahToa"/>
            <p:cNvSpPr txBox="1"/>
            <p:nvPr/>
          </p:nvSpPr>
          <p:spPr>
            <a:xfrm>
              <a:off x="53881" y="53881"/>
              <a:ext cx="10341340" cy="1358901"/>
            </a:xfrm>
            <a:prstGeom prst="rect">
              <a:avLst/>
            </a:prstGeom>
            <a:solidFill>
              <a:srgbClr val="CE897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spcBef>
                  <a:spcPts val="0"/>
                </a:spcBef>
                <a:defRPr sz="6800" b="1" i="0" spc="0">
                  <a:solidFill>
                    <a:srgbClr val="FFFFF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t>SohCahToa</a:t>
              </a:r>
            </a:p>
          </p:txBody>
        </p:sp>
        <p:pic>
          <p:nvPicPr>
            <p:cNvPr id="161" name="SohCahToa" descr="SohCahToa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449102" cy="1466664"/>
            </a:xfrm>
            <a:prstGeom prst="rect">
              <a:avLst/>
            </a:prstGeom>
            <a:effectLst/>
          </p:spPr>
        </p:pic>
      </p:grpSp>
      <p:grpSp>
        <p:nvGrpSpPr>
          <p:cNvPr id="166" name="Sine (sin)…"/>
          <p:cNvGrpSpPr/>
          <p:nvPr/>
        </p:nvGrpSpPr>
        <p:grpSpPr>
          <a:xfrm>
            <a:off x="1277849" y="1320679"/>
            <a:ext cx="10449102" cy="4476564"/>
            <a:chOff x="0" y="0"/>
            <a:chExt cx="10449100" cy="4476563"/>
          </a:xfrm>
        </p:grpSpPr>
        <p:sp>
          <p:nvSpPr>
            <p:cNvPr id="165" name="Sine (sin)…"/>
            <p:cNvSpPr txBox="1"/>
            <p:nvPr/>
          </p:nvSpPr>
          <p:spPr>
            <a:xfrm>
              <a:off x="53881" y="53881"/>
              <a:ext cx="10341340" cy="4368801"/>
            </a:xfrm>
            <a:prstGeom prst="rect">
              <a:avLst/>
            </a:prstGeom>
            <a:solidFill>
              <a:srgbClr val="CE897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587375" indent="-587375">
                <a:spcBef>
                  <a:spcPts val="0"/>
                </a:spcBef>
                <a:buSzPct val="75000"/>
                <a:buFont typeface="Zapf Dingbats"/>
                <a:buChar char="➤"/>
                <a:defRPr sz="4000" i="0" spc="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t>Sine (sin)</a:t>
              </a:r>
            </a:p>
            <a:p>
              <a:pPr marL="1057275" lvl="1" indent="-587375">
                <a:spcBef>
                  <a:spcPts val="0"/>
                </a:spcBef>
                <a:buSzPct val="75000"/>
                <a:buFont typeface="Zapf Dingbats"/>
                <a:buChar char="➤"/>
                <a:defRPr sz="4000" i="0" spc="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t>Soh —&gt; sin = opp/hyp</a:t>
              </a:r>
            </a:p>
            <a:p>
              <a:pPr marL="587375" indent="-587375">
                <a:spcBef>
                  <a:spcPts val="0"/>
                </a:spcBef>
                <a:buSzPct val="75000"/>
                <a:buFont typeface="Zapf Dingbats"/>
                <a:buChar char="➤"/>
                <a:defRPr sz="4000" i="0" spc="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t>Cosine (cos)</a:t>
              </a:r>
            </a:p>
            <a:p>
              <a:pPr marL="1057275" lvl="1" indent="-587375">
                <a:spcBef>
                  <a:spcPts val="0"/>
                </a:spcBef>
                <a:buSzPct val="75000"/>
                <a:buFont typeface="Zapf Dingbats"/>
                <a:buChar char="➤"/>
                <a:defRPr sz="4000" i="0" spc="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t>Cah —&gt; cos = adj/hyp</a:t>
              </a:r>
            </a:p>
            <a:p>
              <a:pPr marL="587375" indent="-587375">
                <a:spcBef>
                  <a:spcPts val="0"/>
                </a:spcBef>
                <a:buSzPct val="75000"/>
                <a:buFont typeface="Zapf Dingbats"/>
                <a:buChar char="➤"/>
                <a:defRPr sz="4000" i="0" spc="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t>Tangent (tan)</a:t>
              </a:r>
            </a:p>
            <a:p>
              <a:pPr marL="1057275" lvl="1" indent="-587375">
                <a:spcBef>
                  <a:spcPts val="0"/>
                </a:spcBef>
                <a:buSzPct val="75000"/>
                <a:buFont typeface="Zapf Dingbats"/>
                <a:buChar char="➤"/>
                <a:defRPr sz="4000" i="0" spc="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t>Toa —&gt; tan = opp/adj</a:t>
              </a:r>
            </a:p>
          </p:txBody>
        </p:sp>
        <p:pic>
          <p:nvPicPr>
            <p:cNvPr id="164" name="Sine (sin)…" descr="Sine (sin)…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10449102" cy="4476565"/>
            </a:xfrm>
            <a:prstGeom prst="rect">
              <a:avLst/>
            </a:prstGeom>
            <a:effectLst/>
          </p:spPr>
        </p:pic>
      </p:grpSp>
      <p:pic>
        <p:nvPicPr>
          <p:cNvPr id="167" name="Screen Shot 2017-11-30 at 7.09.15 AM.png" descr="Screen Shot 2017-11-30 at 7.09.15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88524" y="6018679"/>
            <a:ext cx="3478228" cy="3173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62597" y="5918154"/>
            <a:ext cx="5709356" cy="3374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483" t="978" r="579" b="30723"/>
          <a:stretch>
            <a:fillRect/>
          </a:stretch>
        </p:blipFill>
        <p:spPr>
          <a:prstGeom prst="rect">
            <a:avLst/>
          </a:prstGeom>
        </p:spPr>
      </p:pic>
      <p:grpSp>
        <p:nvGrpSpPr>
          <p:cNvPr id="173" name="The Hinge Theorem"/>
          <p:cNvGrpSpPr/>
          <p:nvPr/>
        </p:nvGrpSpPr>
        <p:grpSpPr>
          <a:xfrm>
            <a:off x="3404418" y="90901"/>
            <a:ext cx="6195964" cy="1149164"/>
            <a:chOff x="0" y="0"/>
            <a:chExt cx="6195963" cy="1149163"/>
          </a:xfrm>
        </p:grpSpPr>
        <p:sp>
          <p:nvSpPr>
            <p:cNvPr id="172" name="The Hinge Theorem"/>
            <p:cNvSpPr txBox="1"/>
            <p:nvPr/>
          </p:nvSpPr>
          <p:spPr>
            <a:xfrm>
              <a:off x="53881" y="53881"/>
              <a:ext cx="6088202" cy="1041401"/>
            </a:xfrm>
            <a:prstGeom prst="rect">
              <a:avLst/>
            </a:prstGeom>
            <a:solidFill>
              <a:srgbClr val="CE897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spcBef>
                  <a:spcPts val="0"/>
                </a:spcBef>
                <a:defRPr sz="5000" i="0" spc="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r>
                <a:t>The Hinge Theorem</a:t>
              </a:r>
            </a:p>
          </p:txBody>
        </p:sp>
        <p:pic>
          <p:nvPicPr>
            <p:cNvPr id="171" name="The Hinge Theorem" descr="The Hinge Theorem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195964" cy="1149165"/>
            </a:xfrm>
            <a:prstGeom prst="rect">
              <a:avLst/>
            </a:prstGeom>
            <a:effectLst/>
          </p:spPr>
        </p:pic>
      </p:grpSp>
      <p:pic>
        <p:nvPicPr>
          <p:cNvPr id="17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11450" y="2268385"/>
            <a:ext cx="7181900" cy="6452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483" t="978" r="579" b="30723"/>
          <a:stretch>
            <a:fillRect/>
          </a:stretch>
        </p:blipFill>
        <p:spPr>
          <a:prstGeom prst="rect">
            <a:avLst/>
          </a:prstGeom>
        </p:spPr>
      </p:pic>
      <p:grpSp>
        <p:nvGrpSpPr>
          <p:cNvPr id="179" name="The Hinge Theorem"/>
          <p:cNvGrpSpPr/>
          <p:nvPr/>
        </p:nvGrpSpPr>
        <p:grpSpPr>
          <a:xfrm>
            <a:off x="3404418" y="90901"/>
            <a:ext cx="6195964" cy="1149164"/>
            <a:chOff x="0" y="0"/>
            <a:chExt cx="6195963" cy="1149163"/>
          </a:xfrm>
        </p:grpSpPr>
        <p:sp>
          <p:nvSpPr>
            <p:cNvPr id="178" name="The Hinge Theorem"/>
            <p:cNvSpPr txBox="1"/>
            <p:nvPr/>
          </p:nvSpPr>
          <p:spPr>
            <a:xfrm>
              <a:off x="53881" y="53881"/>
              <a:ext cx="6088202" cy="1041401"/>
            </a:xfrm>
            <a:prstGeom prst="rect">
              <a:avLst/>
            </a:prstGeom>
            <a:solidFill>
              <a:srgbClr val="CE897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spcBef>
                  <a:spcPts val="0"/>
                </a:spcBef>
                <a:defRPr sz="5000" i="0" spc="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r>
                <a:t>The Hinge Theorem</a:t>
              </a:r>
            </a:p>
          </p:txBody>
        </p:sp>
        <p:pic>
          <p:nvPicPr>
            <p:cNvPr id="177" name="The Hinge Theorem" descr="The Hinge Theorem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195964" cy="1149165"/>
            </a:xfrm>
            <a:prstGeom prst="rect">
              <a:avLst/>
            </a:prstGeom>
            <a:effectLst/>
          </p:spPr>
        </p:pic>
      </p:grpSp>
      <p:pic>
        <p:nvPicPr>
          <p:cNvPr id="180" name="Screen Shot 2017-12-04 at 8.01.11 AM.png" descr="Screen Shot 2017-12-04 at 8.01.11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9689" y="1559820"/>
            <a:ext cx="11025422" cy="78985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784" r="340" b="8898"/>
          <a:stretch>
            <a:fillRect/>
          </a:stretch>
        </p:blipFill>
        <p:spPr>
          <a:xfrm>
            <a:off x="-735872" y="-151107"/>
            <a:ext cx="10057018" cy="9902294"/>
          </a:xfrm>
          <a:prstGeom prst="rect">
            <a:avLst/>
          </a:prstGeom>
        </p:spPr>
      </p:pic>
      <p:pic>
        <p:nvPicPr>
          <p:cNvPr id="183" name="Image" descr="Image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/>
          </a:blip>
          <a:srcRect l="3486" t="3225" r="14898" b="17944"/>
          <a:stretch>
            <a:fillRect/>
          </a:stretch>
        </p:blipFill>
        <p:spPr>
          <a:xfrm>
            <a:off x="7347697" y="-100334"/>
            <a:ext cx="6132280" cy="5119279"/>
          </a:xfrm>
          <a:prstGeom prst="rect">
            <a:avLst/>
          </a:prstGeom>
        </p:spPr>
      </p:pic>
      <p:pic>
        <p:nvPicPr>
          <p:cNvPr id="184" name="Image" descr="Image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/>
          </a:blip>
          <a:srcRect l="568" t="568" r="3124" b="19034"/>
          <a:stretch>
            <a:fillRect/>
          </a:stretch>
        </p:blipFill>
        <p:spPr>
          <a:xfrm>
            <a:off x="7338416" y="4967144"/>
            <a:ext cx="5897132" cy="4922974"/>
          </a:xfrm>
          <a:prstGeom prst="rect">
            <a:avLst/>
          </a:prstGeom>
        </p:spPr>
      </p:pic>
      <p:sp>
        <p:nvSpPr>
          <p:cNvPr id="185" name="Median of a Triangle"/>
          <p:cNvSpPr txBox="1"/>
          <p:nvPr/>
        </p:nvSpPr>
        <p:spPr>
          <a:xfrm>
            <a:off x="420707" y="672715"/>
            <a:ext cx="6702883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100" i="0" spc="61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Median of a Triangle</a:t>
            </a:r>
          </a:p>
        </p:txBody>
      </p:sp>
      <p:sp>
        <p:nvSpPr>
          <p:cNvPr id="186" name="A median of a triangle is a segment from a vertex to the midpoint of the opposite side.…"/>
          <p:cNvSpPr txBox="1"/>
          <p:nvPr/>
        </p:nvSpPr>
        <p:spPr>
          <a:xfrm>
            <a:off x="350983" y="2020042"/>
            <a:ext cx="6624981" cy="678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96478" indent="-396478">
              <a:buSzPct val="75000"/>
              <a:buFont typeface="Zapf Dingbats"/>
              <a:buChar char="➤"/>
              <a:defRPr sz="2700" i="0" spc="26">
                <a:solidFill>
                  <a:srgbClr val="FEFD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A median of a triangle is a segment from a vertex to the midpoint of the opposite side.</a:t>
            </a:r>
          </a:p>
          <a:p>
            <a:pPr marL="1336278" lvl="2" indent="-396478" defTabSz="457200">
              <a:spcBef>
                <a:spcPts val="0"/>
              </a:spcBef>
              <a:buSzPct val="75000"/>
              <a:buFont typeface="Zapf Dingbats"/>
              <a:buChar char="➤"/>
              <a:defRPr sz="2700" i="0" spc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Each median divides the triangle into two triangles of equal area.</a:t>
            </a:r>
          </a:p>
          <a:p>
            <a:pPr defTabSz="457200">
              <a:spcBef>
                <a:spcPts val="0"/>
              </a:spcBef>
              <a:defRPr sz="2700" i="0" spc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endParaRPr/>
          </a:p>
          <a:p>
            <a:pPr algn="ctr">
              <a:defRPr sz="2400" i="0" spc="24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Theorem 5.8 </a:t>
            </a:r>
          </a:p>
          <a:p>
            <a:pPr algn="ctr">
              <a:defRPr sz="2400" i="0" spc="24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Concurrency of Medians of a Triangle</a:t>
            </a:r>
          </a:p>
          <a:p>
            <a:pPr>
              <a:defRPr sz="2700" i="0" spc="26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The medians of a triangle intersect at a point that is 2/3 of the distance from each vertex to the midpoint of the opposite side.</a:t>
            </a:r>
          </a:p>
        </p:txBody>
      </p:sp>
      <p:pic>
        <p:nvPicPr>
          <p:cNvPr id="18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47220" y="1294371"/>
            <a:ext cx="4879560" cy="2329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99263" y="5813875"/>
            <a:ext cx="4662736" cy="3229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483" t="978" r="579" b="30723"/>
          <a:stretch>
            <a:fillRect/>
          </a:stretch>
        </p:blipFill>
        <p:spPr>
          <a:prstGeom prst="rect">
            <a:avLst/>
          </a:prstGeom>
        </p:spPr>
      </p:pic>
      <p:grpSp>
        <p:nvGrpSpPr>
          <p:cNvPr id="193" name="Incenter"/>
          <p:cNvGrpSpPr/>
          <p:nvPr/>
        </p:nvGrpSpPr>
        <p:grpSpPr>
          <a:xfrm>
            <a:off x="4565875" y="191450"/>
            <a:ext cx="3873050" cy="1149164"/>
            <a:chOff x="0" y="0"/>
            <a:chExt cx="3873048" cy="1149163"/>
          </a:xfrm>
        </p:grpSpPr>
        <p:sp>
          <p:nvSpPr>
            <p:cNvPr id="192" name="Incenter"/>
            <p:cNvSpPr txBox="1"/>
            <p:nvPr/>
          </p:nvSpPr>
          <p:spPr>
            <a:xfrm>
              <a:off x="53881" y="53881"/>
              <a:ext cx="3765286" cy="1041401"/>
            </a:xfrm>
            <a:prstGeom prst="rect">
              <a:avLst/>
            </a:prstGeom>
            <a:solidFill>
              <a:srgbClr val="CE897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spcBef>
                  <a:spcPts val="0"/>
                </a:spcBef>
                <a:defRPr sz="5000" i="0" spc="0">
                  <a:solidFill>
                    <a:srgbClr val="FFFFFF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t>Incenter</a:t>
              </a:r>
            </a:p>
          </p:txBody>
        </p:sp>
        <p:pic>
          <p:nvPicPr>
            <p:cNvPr id="191" name="Incenter" descr="Incenter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873050" cy="1149165"/>
            </a:xfrm>
            <a:prstGeom prst="rect">
              <a:avLst/>
            </a:prstGeom>
            <a:effectLst/>
          </p:spPr>
        </p:pic>
      </p:grpSp>
      <p:pic>
        <p:nvPicPr>
          <p:cNvPr id="19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77718" y="4948476"/>
            <a:ext cx="4449364" cy="44493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" name="The center of a triangle's &quot;incircle&quot; ... it is where the &quot;angle bisectors&quot; (lines that split each corner's angle in half) meet."/>
          <p:cNvGrpSpPr/>
          <p:nvPr/>
        </p:nvGrpSpPr>
        <p:grpSpPr>
          <a:xfrm>
            <a:off x="53653" y="1706362"/>
            <a:ext cx="12897494" cy="2876365"/>
            <a:chOff x="0" y="0"/>
            <a:chExt cx="12897493" cy="2876363"/>
          </a:xfrm>
        </p:grpSpPr>
        <p:sp>
          <p:nvSpPr>
            <p:cNvPr id="196" name="The center of a triangle's &quot;incircle&quot; ... it is where the &quot;angle bisectors&quot; (lines that split each corner's angle in half) meet."/>
            <p:cNvSpPr txBox="1"/>
            <p:nvPr/>
          </p:nvSpPr>
          <p:spPr>
            <a:xfrm>
              <a:off x="53881" y="53881"/>
              <a:ext cx="12789732" cy="2768601"/>
            </a:xfrm>
            <a:prstGeom prst="rect">
              <a:avLst/>
            </a:prstGeom>
            <a:solidFill>
              <a:srgbClr val="CE897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spcBef>
                  <a:spcPts val="0"/>
                </a:spcBef>
                <a:defRPr sz="5000" i="0" spc="0">
                  <a:solidFill>
                    <a:srgbClr val="FFFFFF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t>The center of a triangle's "incircle" ... it is where the "angle bisectors" (lines that split each corner's angle in half) meet.</a:t>
              </a:r>
            </a:p>
          </p:txBody>
        </p:sp>
        <p:pic>
          <p:nvPicPr>
            <p:cNvPr id="195" name="The center of a triangle's &quot;incircle&quot; ... it is where the &quot;angle bisectors&quot; (lines that split each corner's angle in half) meet." descr="The center of a triangle's &quot;incircle&quot; ... it is where the &quot;angle bisectors&quot; (lines that split each corner's angle in half) meet.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12897494" cy="287636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1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1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Custom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 Black</vt:lpstr>
      <vt:lpstr>Avenir Book</vt:lpstr>
      <vt:lpstr>Avenir Heavy</vt:lpstr>
      <vt:lpstr>Avenir Next</vt:lpstr>
      <vt:lpstr>Baskerville</vt:lpstr>
      <vt:lpstr>DIN Alternate</vt:lpstr>
      <vt:lpstr>DIN Condensed</vt:lpstr>
      <vt:lpstr>Helvetica</vt:lpstr>
      <vt:lpstr>Helvetica Neue</vt:lpstr>
      <vt:lpstr>Impact</vt:lpstr>
      <vt:lpstr>Iowan Old Style</vt:lpstr>
      <vt:lpstr>Zapf Dingbats</vt:lpstr>
      <vt:lpstr>New_Template9</vt:lpstr>
      <vt:lpstr>Geometry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</dc:title>
  <dc:creator>Sarah Johnson Boynton</dc:creator>
  <cp:lastModifiedBy>Sarah Johnson Boynton</cp:lastModifiedBy>
  <cp:revision>1</cp:revision>
  <dcterms:modified xsi:type="dcterms:W3CDTF">2017-12-04T15:54:51Z</dcterms:modified>
</cp:coreProperties>
</file>